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20" r:id="rId3"/>
    <p:sldId id="321" r:id="rId4"/>
    <p:sldId id="322" r:id="rId5"/>
    <p:sldId id="323" r:id="rId6"/>
    <p:sldId id="324" r:id="rId7"/>
    <p:sldId id="325" r:id="rId8"/>
    <p:sldId id="326" r:id="rId9"/>
    <p:sldId id="327" r:id="rId10"/>
    <p:sldId id="328" r:id="rId11"/>
    <p:sldId id="329" r:id="rId12"/>
    <p:sldId id="347" r:id="rId13"/>
    <p:sldId id="330" r:id="rId14"/>
    <p:sldId id="331" r:id="rId15"/>
    <p:sldId id="332" r:id="rId16"/>
    <p:sldId id="333" r:id="rId17"/>
    <p:sldId id="335" r:id="rId18"/>
    <p:sldId id="334" r:id="rId19"/>
    <p:sldId id="337" r:id="rId20"/>
    <p:sldId id="338" r:id="rId21"/>
    <p:sldId id="339" r:id="rId22"/>
    <p:sldId id="341" r:id="rId23"/>
    <p:sldId id="342" r:id="rId24"/>
    <p:sldId id="343" r:id="rId25"/>
    <p:sldId id="344" r:id="rId26"/>
    <p:sldId id="345" r:id="rId27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08.02.2021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86485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08.02.2021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1384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08.02.2021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688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08.02.2021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9257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08.02.2021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1293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08.02.2021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42493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08.02.2021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85317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08.02.2021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43836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08.02.2021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4073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08.02.2021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2770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A0214D-A3E7-4EE5-8892-BA53D1A5AB22}" type="datetimeFigureOut">
              <a:rPr lang="de-DE" smtClean="0"/>
              <a:t>08.02.2021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76994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A0214D-A3E7-4EE5-8892-BA53D1A5AB22}" type="datetimeFigureOut">
              <a:rPr lang="de-DE" smtClean="0"/>
              <a:t>08.02.2021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AB3237-7333-4148-90E7-066E569079F1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58446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gif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media13.m4a"/><Relationship Id="rId2" Type="http://schemas.microsoft.com/office/2007/relationships/media" Target="../media/media13.m4a"/><Relationship Id="rId1" Type="http://schemas.openxmlformats.org/officeDocument/2006/relationships/tags" Target="../tags/tag1.xml"/><Relationship Id="rId6" Type="http://schemas.openxmlformats.org/officeDocument/2006/relationships/image" Target="../media/image5.png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media14.m4a"/><Relationship Id="rId7" Type="http://schemas.openxmlformats.org/officeDocument/2006/relationships/image" Target="../media/image5.png"/><Relationship Id="rId2" Type="http://schemas.microsoft.com/office/2007/relationships/media" Target="../media/media14.m4a"/><Relationship Id="rId1" Type="http://schemas.openxmlformats.org/officeDocument/2006/relationships/tags" Target="../tags/tag2.xml"/><Relationship Id="rId6" Type="http://schemas.openxmlformats.org/officeDocument/2006/relationships/image" Target="../media/image4.gif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media15.m4a"/><Relationship Id="rId7" Type="http://schemas.openxmlformats.org/officeDocument/2006/relationships/image" Target="../media/image5.png"/><Relationship Id="rId2" Type="http://schemas.microsoft.com/office/2007/relationships/media" Target="../media/media15.m4a"/><Relationship Id="rId1" Type="http://schemas.openxmlformats.org/officeDocument/2006/relationships/tags" Target="../tags/tag3.xml"/><Relationship Id="rId6" Type="http://schemas.openxmlformats.org/officeDocument/2006/relationships/image" Target="../media/image4.gif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media16.m4a"/><Relationship Id="rId7" Type="http://schemas.openxmlformats.org/officeDocument/2006/relationships/image" Target="../media/image5.png"/><Relationship Id="rId2" Type="http://schemas.microsoft.com/office/2007/relationships/media" Target="../media/media16.m4a"/><Relationship Id="rId1" Type="http://schemas.openxmlformats.org/officeDocument/2006/relationships/tags" Target="../tags/tag4.xml"/><Relationship Id="rId6" Type="http://schemas.openxmlformats.org/officeDocument/2006/relationships/image" Target="../media/image4.gif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media17.m4a"/><Relationship Id="rId7" Type="http://schemas.openxmlformats.org/officeDocument/2006/relationships/image" Target="../media/image5.png"/><Relationship Id="rId2" Type="http://schemas.microsoft.com/office/2007/relationships/media" Target="../media/media17.m4a"/><Relationship Id="rId1" Type="http://schemas.openxmlformats.org/officeDocument/2006/relationships/tags" Target="../tags/tag5.xml"/><Relationship Id="rId6" Type="http://schemas.openxmlformats.org/officeDocument/2006/relationships/image" Target="../media/image4.gif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media18.m4a"/><Relationship Id="rId7" Type="http://schemas.openxmlformats.org/officeDocument/2006/relationships/image" Target="../media/image5.png"/><Relationship Id="rId2" Type="http://schemas.microsoft.com/office/2007/relationships/media" Target="../media/media18.m4a"/><Relationship Id="rId1" Type="http://schemas.openxmlformats.org/officeDocument/2006/relationships/tags" Target="../tags/tag6.xml"/><Relationship Id="rId6" Type="http://schemas.openxmlformats.org/officeDocument/2006/relationships/image" Target="../media/image4.gif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media21.m4a"/><Relationship Id="rId7" Type="http://schemas.openxmlformats.org/officeDocument/2006/relationships/image" Target="../media/image5.png"/><Relationship Id="rId2" Type="http://schemas.microsoft.com/office/2007/relationships/media" Target="../media/media21.m4a"/><Relationship Id="rId1" Type="http://schemas.openxmlformats.org/officeDocument/2006/relationships/tags" Target="../tags/tag7.xml"/><Relationship Id="rId6" Type="http://schemas.openxmlformats.org/officeDocument/2006/relationships/image" Target="../media/image3.gif"/><Relationship Id="rId5" Type="http://schemas.openxmlformats.org/officeDocument/2006/relationships/image" Target="../media/image6.jpeg"/><Relationship Id="rId4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6" Type="http://schemas.openxmlformats.org/officeDocument/2006/relationships/image" Target="../media/image5.pn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image" Target="../media/image5.png"/><Relationship Id="rId5" Type="http://schemas.openxmlformats.org/officeDocument/2006/relationships/image" Target="../media/image3.gif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/>
              <a:t>Timer und Interrupt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Basic </a:t>
            </a:r>
            <a:r>
              <a:rPr lang="de-DE" dirty="0" err="1" smtClean="0"/>
              <a:t>Timer</a:t>
            </a:r>
            <a:r>
              <a:rPr lang="de-DE" dirty="0" smtClean="0"/>
              <a:t> TIM6 und TIM7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9731103" y="262552"/>
            <a:ext cx="1952816" cy="297386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424" t="5651" r="22574" b="12285"/>
          <a:stretch/>
        </p:blipFill>
        <p:spPr>
          <a:xfrm>
            <a:off x="453221" y="654491"/>
            <a:ext cx="2240199" cy="2150076"/>
          </a:xfrm>
          <a:prstGeom prst="rect">
            <a:avLst/>
          </a:prstGeom>
        </p:spPr>
      </p:pic>
      <p:pic>
        <p:nvPicPr>
          <p:cNvPr id="6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2063983" y="4370496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65;g6fe11b7731_0_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8400906" y="4370496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56;p1"/>
          <p:cNvSpPr/>
          <p:nvPr/>
        </p:nvSpPr>
        <p:spPr>
          <a:xfrm>
            <a:off x="3862841" y="5303837"/>
            <a:ext cx="3168000" cy="864300"/>
          </a:xfrm>
          <a:prstGeom prst="wedgeRoundRectCallout">
            <a:avLst>
              <a:gd name="adj1" fmla="val -62710"/>
              <a:gd name="adj2" fmla="val -9044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Ich bin </a:t>
            </a:r>
            <a:r>
              <a:rPr lang="de-DE" sz="2400" b="0" i="0" u="none" strike="noStrike" cap="none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Mik</a:t>
            </a:r>
            <a:r>
              <a:rPr lang="de-DE" sz="2400" b="0" i="0" u="none" strike="noStrike" cap="none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, Dein Mikrocontroller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38699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722"/>
    </mc:Choice>
    <mc:Fallback>
      <p:transition spd="slow" advTm="167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520259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0</a:t>
                  </a: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CMP</a:t>
                  </a:r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375379" y="2591711"/>
                  <a:ext cx="831853" cy="60422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  <a:gd name="connsiteX0" fmla="*/ 840658 w 840658"/>
                    <a:gd name="connsiteY0" fmla="*/ 18892 h 18892"/>
                    <a:gd name="connsiteX1" fmla="*/ 405581 w 840658"/>
                    <a:gd name="connsiteY1" fmla="*/ 18892 h 18892"/>
                    <a:gd name="connsiteX2" fmla="*/ 0 w 840658"/>
                    <a:gd name="connsiteY2" fmla="*/ 0 h 18892"/>
                    <a:gd name="connsiteX0" fmla="*/ 840658 w 840658"/>
                    <a:gd name="connsiteY0" fmla="*/ 42436 h 42436"/>
                    <a:gd name="connsiteX1" fmla="*/ 502074 w 840658"/>
                    <a:gd name="connsiteY1" fmla="*/ 14652 h 42436"/>
                    <a:gd name="connsiteX2" fmla="*/ 0 w 840658"/>
                    <a:gd name="connsiteY2" fmla="*/ 23544 h 42436"/>
                    <a:gd name="connsiteX0" fmla="*/ 840658 w 840658"/>
                    <a:gd name="connsiteY0" fmla="*/ 48962 h 48962"/>
                    <a:gd name="connsiteX1" fmla="*/ 502074 w 840658"/>
                    <a:gd name="connsiteY1" fmla="*/ 21178 h 48962"/>
                    <a:gd name="connsiteX2" fmla="*/ 0 w 840658"/>
                    <a:gd name="connsiteY2" fmla="*/ 30070 h 48962"/>
                    <a:gd name="connsiteX0" fmla="*/ 840658 w 840658"/>
                    <a:gd name="connsiteY0" fmla="*/ 35344 h 35344"/>
                    <a:gd name="connsiteX1" fmla="*/ 592892 w 840658"/>
                    <a:gd name="connsiteY1" fmla="*/ 25619 h 35344"/>
                    <a:gd name="connsiteX2" fmla="*/ 0 w 840658"/>
                    <a:gd name="connsiteY2" fmla="*/ 16452 h 35344"/>
                    <a:gd name="connsiteX0" fmla="*/ 840658 w 840658"/>
                    <a:gd name="connsiteY0" fmla="*/ 18892 h 18892"/>
                    <a:gd name="connsiteX1" fmla="*/ 592892 w 840658"/>
                    <a:gd name="connsiteY1" fmla="*/ 9167 h 18892"/>
                    <a:gd name="connsiteX2" fmla="*/ 0 w 840658"/>
                    <a:gd name="connsiteY2" fmla="*/ 0 h 18892"/>
                    <a:gd name="connsiteX0" fmla="*/ 840658 w 840658"/>
                    <a:gd name="connsiteY0" fmla="*/ 18892 h 18892"/>
                    <a:gd name="connsiteX1" fmla="*/ 592892 w 840658"/>
                    <a:gd name="connsiteY1" fmla="*/ 9167 h 18892"/>
                    <a:gd name="connsiteX2" fmla="*/ 0 w 840658"/>
                    <a:gd name="connsiteY2" fmla="*/ 0 h 18892"/>
                    <a:gd name="connsiteX0" fmla="*/ 840658 w 840658"/>
                    <a:gd name="connsiteY0" fmla="*/ 18892 h 18892"/>
                    <a:gd name="connsiteX1" fmla="*/ 745971 w 840658"/>
                    <a:gd name="connsiteY1" fmla="*/ 11693 h 18892"/>
                    <a:gd name="connsiteX2" fmla="*/ 592892 w 840658"/>
                    <a:gd name="connsiteY2" fmla="*/ 9167 h 18892"/>
                    <a:gd name="connsiteX3" fmla="*/ 0 w 840658"/>
                    <a:gd name="connsiteY3" fmla="*/ 0 h 18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0658" h="18892">
                      <a:moveTo>
                        <a:pt x="840658" y="18892"/>
                      </a:moveTo>
                      <a:lnTo>
                        <a:pt x="745971" y="11693"/>
                      </a:lnTo>
                      <a:lnTo>
                        <a:pt x="592892" y="9167"/>
                      </a:lnTo>
                      <a:cubicBezTo>
                        <a:pt x="168218" y="3710"/>
                        <a:pt x="418997" y="4067"/>
                        <a:pt x="0" y="0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25196" y="1696520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UIE =</a:t>
                  </a:r>
                </a:p>
                <a:p>
                  <a:r>
                    <a:rPr lang="de-DE" dirty="0" err="1" smtClean="0">
                      <a:solidFill>
                        <a:srgbClr val="FF0000"/>
                      </a:solidFill>
                    </a:rPr>
                    <a:t>TIMx</a:t>
                  </a:r>
                  <a:r>
                    <a:rPr lang="de-DE" dirty="0" smtClean="0">
                      <a:solidFill>
                        <a:srgbClr val="FF0000"/>
                      </a:solidFill>
                    </a:rPr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4 oder 5</a:t>
                  </a:r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6930328" y="4825323"/>
            <a:ext cx="5280269" cy="864300"/>
          </a:xfrm>
          <a:prstGeom prst="wedgeRoundRectCallout">
            <a:avLst>
              <a:gd name="adj1" fmla="val -48423"/>
              <a:gd name="adj2" fmla="val -9817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Wenn im Timer das UIE Bit (Update Interrupt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Enable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 gesetzt ist …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3" name="Textfeld 72"/>
          <p:cNvSpPr txBox="1"/>
          <p:nvPr/>
        </p:nvSpPr>
        <p:spPr>
          <a:xfrm>
            <a:off x="7439482" y="3272083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74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674678" y="3191722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Ellipse 11"/>
          <p:cNvSpPr/>
          <p:nvPr/>
        </p:nvSpPr>
        <p:spPr>
          <a:xfrm>
            <a:off x="5344053" y="3181904"/>
            <a:ext cx="45719" cy="5723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5" name="Ellipse 74"/>
          <p:cNvSpPr/>
          <p:nvPr/>
        </p:nvSpPr>
        <p:spPr>
          <a:xfrm>
            <a:off x="5830724" y="3173964"/>
            <a:ext cx="45719" cy="5723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/>
          <p:cNvSpPr/>
          <p:nvPr/>
        </p:nvSpPr>
        <p:spPr>
          <a:xfrm>
            <a:off x="5126595" y="3019168"/>
            <a:ext cx="899546" cy="338926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Audio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1074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794"/>
    </mc:Choice>
    <mc:Fallback>
      <p:transition spd="slow" advTm="779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520259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0</a:t>
                  </a: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CMP</a:t>
                  </a:r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375379" y="2591711"/>
                  <a:ext cx="831853" cy="60422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  <a:gd name="connsiteX0" fmla="*/ 840658 w 840658"/>
                    <a:gd name="connsiteY0" fmla="*/ 18892 h 18892"/>
                    <a:gd name="connsiteX1" fmla="*/ 405581 w 840658"/>
                    <a:gd name="connsiteY1" fmla="*/ 18892 h 18892"/>
                    <a:gd name="connsiteX2" fmla="*/ 0 w 840658"/>
                    <a:gd name="connsiteY2" fmla="*/ 0 h 18892"/>
                    <a:gd name="connsiteX0" fmla="*/ 840658 w 840658"/>
                    <a:gd name="connsiteY0" fmla="*/ 42436 h 42436"/>
                    <a:gd name="connsiteX1" fmla="*/ 502074 w 840658"/>
                    <a:gd name="connsiteY1" fmla="*/ 14652 h 42436"/>
                    <a:gd name="connsiteX2" fmla="*/ 0 w 840658"/>
                    <a:gd name="connsiteY2" fmla="*/ 23544 h 42436"/>
                    <a:gd name="connsiteX0" fmla="*/ 840658 w 840658"/>
                    <a:gd name="connsiteY0" fmla="*/ 48962 h 48962"/>
                    <a:gd name="connsiteX1" fmla="*/ 502074 w 840658"/>
                    <a:gd name="connsiteY1" fmla="*/ 21178 h 48962"/>
                    <a:gd name="connsiteX2" fmla="*/ 0 w 840658"/>
                    <a:gd name="connsiteY2" fmla="*/ 30070 h 48962"/>
                    <a:gd name="connsiteX0" fmla="*/ 840658 w 840658"/>
                    <a:gd name="connsiteY0" fmla="*/ 35344 h 35344"/>
                    <a:gd name="connsiteX1" fmla="*/ 592892 w 840658"/>
                    <a:gd name="connsiteY1" fmla="*/ 25619 h 35344"/>
                    <a:gd name="connsiteX2" fmla="*/ 0 w 840658"/>
                    <a:gd name="connsiteY2" fmla="*/ 16452 h 35344"/>
                    <a:gd name="connsiteX0" fmla="*/ 840658 w 840658"/>
                    <a:gd name="connsiteY0" fmla="*/ 18892 h 18892"/>
                    <a:gd name="connsiteX1" fmla="*/ 592892 w 840658"/>
                    <a:gd name="connsiteY1" fmla="*/ 9167 h 18892"/>
                    <a:gd name="connsiteX2" fmla="*/ 0 w 840658"/>
                    <a:gd name="connsiteY2" fmla="*/ 0 h 18892"/>
                    <a:gd name="connsiteX0" fmla="*/ 840658 w 840658"/>
                    <a:gd name="connsiteY0" fmla="*/ 18892 h 18892"/>
                    <a:gd name="connsiteX1" fmla="*/ 592892 w 840658"/>
                    <a:gd name="connsiteY1" fmla="*/ 9167 h 18892"/>
                    <a:gd name="connsiteX2" fmla="*/ 0 w 840658"/>
                    <a:gd name="connsiteY2" fmla="*/ 0 h 18892"/>
                    <a:gd name="connsiteX0" fmla="*/ 840658 w 840658"/>
                    <a:gd name="connsiteY0" fmla="*/ 18892 h 18892"/>
                    <a:gd name="connsiteX1" fmla="*/ 745971 w 840658"/>
                    <a:gd name="connsiteY1" fmla="*/ 11693 h 18892"/>
                    <a:gd name="connsiteX2" fmla="*/ 592892 w 840658"/>
                    <a:gd name="connsiteY2" fmla="*/ 9167 h 18892"/>
                    <a:gd name="connsiteX3" fmla="*/ 0 w 840658"/>
                    <a:gd name="connsiteY3" fmla="*/ 0 h 18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0658" h="18892">
                      <a:moveTo>
                        <a:pt x="840658" y="18892"/>
                      </a:moveTo>
                      <a:lnTo>
                        <a:pt x="745971" y="11693"/>
                      </a:lnTo>
                      <a:lnTo>
                        <a:pt x="592892" y="9167"/>
                      </a:lnTo>
                      <a:cubicBezTo>
                        <a:pt x="168218" y="3710"/>
                        <a:pt x="418997" y="4067"/>
                        <a:pt x="0" y="0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25196" y="1696520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UIE =</a:t>
                  </a:r>
                </a:p>
                <a:p>
                  <a:r>
                    <a:rPr lang="de-DE" dirty="0" err="1" smtClean="0">
                      <a:solidFill>
                        <a:srgbClr val="FF0000"/>
                      </a:solidFill>
                    </a:rPr>
                    <a:t>TIMx</a:t>
                  </a:r>
                  <a:r>
                    <a:rPr lang="de-DE" dirty="0" smtClean="0">
                      <a:solidFill>
                        <a:srgbClr val="FF0000"/>
                      </a:solidFill>
                    </a:rPr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4 oder 5</a:t>
                  </a:r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4247850" y="827634"/>
            <a:ext cx="5437571" cy="1193021"/>
          </a:xfrm>
          <a:prstGeom prst="wedgeRoundRectCallout">
            <a:avLst>
              <a:gd name="adj1" fmla="val -50018"/>
              <a:gd name="adj2" fmla="val 10506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Wird die 1 an den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Nested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Vector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Interrupt Controller (NVIC) zur Verarbeitung weitergeleitet 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3" name="Textfeld 72"/>
          <p:cNvSpPr txBox="1"/>
          <p:nvPr/>
        </p:nvSpPr>
        <p:spPr>
          <a:xfrm>
            <a:off x="7439482" y="3272083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74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23677" y="2617162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Ellipse 11"/>
          <p:cNvSpPr/>
          <p:nvPr/>
        </p:nvSpPr>
        <p:spPr>
          <a:xfrm>
            <a:off x="5344053" y="3181904"/>
            <a:ext cx="45719" cy="5723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5" name="Ellipse 74"/>
          <p:cNvSpPr/>
          <p:nvPr/>
        </p:nvSpPr>
        <p:spPr>
          <a:xfrm>
            <a:off x="5830724" y="3173964"/>
            <a:ext cx="45719" cy="5723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/>
          <p:cNvSpPr/>
          <p:nvPr/>
        </p:nvSpPr>
        <p:spPr>
          <a:xfrm>
            <a:off x="5126595" y="3019168"/>
            <a:ext cx="899546" cy="338926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Audio 1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7908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387"/>
    </mc:Choice>
    <mc:Fallback>
      <p:transition spd="slow" advTm="153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520259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0</a:t>
                  </a: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CMP</a:t>
                  </a:r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375379" y="2591711"/>
                  <a:ext cx="831853" cy="60422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  <a:gd name="connsiteX0" fmla="*/ 840658 w 840658"/>
                    <a:gd name="connsiteY0" fmla="*/ 18892 h 18892"/>
                    <a:gd name="connsiteX1" fmla="*/ 405581 w 840658"/>
                    <a:gd name="connsiteY1" fmla="*/ 18892 h 18892"/>
                    <a:gd name="connsiteX2" fmla="*/ 0 w 840658"/>
                    <a:gd name="connsiteY2" fmla="*/ 0 h 18892"/>
                    <a:gd name="connsiteX0" fmla="*/ 840658 w 840658"/>
                    <a:gd name="connsiteY0" fmla="*/ 42436 h 42436"/>
                    <a:gd name="connsiteX1" fmla="*/ 502074 w 840658"/>
                    <a:gd name="connsiteY1" fmla="*/ 14652 h 42436"/>
                    <a:gd name="connsiteX2" fmla="*/ 0 w 840658"/>
                    <a:gd name="connsiteY2" fmla="*/ 23544 h 42436"/>
                    <a:gd name="connsiteX0" fmla="*/ 840658 w 840658"/>
                    <a:gd name="connsiteY0" fmla="*/ 48962 h 48962"/>
                    <a:gd name="connsiteX1" fmla="*/ 502074 w 840658"/>
                    <a:gd name="connsiteY1" fmla="*/ 21178 h 48962"/>
                    <a:gd name="connsiteX2" fmla="*/ 0 w 840658"/>
                    <a:gd name="connsiteY2" fmla="*/ 30070 h 48962"/>
                    <a:gd name="connsiteX0" fmla="*/ 840658 w 840658"/>
                    <a:gd name="connsiteY0" fmla="*/ 35344 h 35344"/>
                    <a:gd name="connsiteX1" fmla="*/ 592892 w 840658"/>
                    <a:gd name="connsiteY1" fmla="*/ 25619 h 35344"/>
                    <a:gd name="connsiteX2" fmla="*/ 0 w 840658"/>
                    <a:gd name="connsiteY2" fmla="*/ 16452 h 35344"/>
                    <a:gd name="connsiteX0" fmla="*/ 840658 w 840658"/>
                    <a:gd name="connsiteY0" fmla="*/ 18892 h 18892"/>
                    <a:gd name="connsiteX1" fmla="*/ 592892 w 840658"/>
                    <a:gd name="connsiteY1" fmla="*/ 9167 h 18892"/>
                    <a:gd name="connsiteX2" fmla="*/ 0 w 840658"/>
                    <a:gd name="connsiteY2" fmla="*/ 0 h 18892"/>
                    <a:gd name="connsiteX0" fmla="*/ 840658 w 840658"/>
                    <a:gd name="connsiteY0" fmla="*/ 18892 h 18892"/>
                    <a:gd name="connsiteX1" fmla="*/ 592892 w 840658"/>
                    <a:gd name="connsiteY1" fmla="*/ 9167 h 18892"/>
                    <a:gd name="connsiteX2" fmla="*/ 0 w 840658"/>
                    <a:gd name="connsiteY2" fmla="*/ 0 h 18892"/>
                    <a:gd name="connsiteX0" fmla="*/ 840658 w 840658"/>
                    <a:gd name="connsiteY0" fmla="*/ 18892 h 18892"/>
                    <a:gd name="connsiteX1" fmla="*/ 745971 w 840658"/>
                    <a:gd name="connsiteY1" fmla="*/ 11693 h 18892"/>
                    <a:gd name="connsiteX2" fmla="*/ 592892 w 840658"/>
                    <a:gd name="connsiteY2" fmla="*/ 9167 h 18892"/>
                    <a:gd name="connsiteX3" fmla="*/ 0 w 840658"/>
                    <a:gd name="connsiteY3" fmla="*/ 0 h 188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40658" h="18892">
                      <a:moveTo>
                        <a:pt x="840658" y="18892"/>
                      </a:moveTo>
                      <a:lnTo>
                        <a:pt x="745971" y="11693"/>
                      </a:lnTo>
                      <a:lnTo>
                        <a:pt x="592892" y="9167"/>
                      </a:lnTo>
                      <a:cubicBezTo>
                        <a:pt x="168218" y="3710"/>
                        <a:pt x="418997" y="4067"/>
                        <a:pt x="0" y="0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 dirty="0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25196" y="1696520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UIE =</a:t>
                  </a:r>
                </a:p>
                <a:p>
                  <a:r>
                    <a:rPr lang="de-DE" dirty="0" err="1" smtClean="0">
                      <a:solidFill>
                        <a:srgbClr val="FF0000"/>
                      </a:solidFill>
                    </a:rPr>
                    <a:t>TIMx</a:t>
                  </a:r>
                  <a:r>
                    <a:rPr lang="de-DE" dirty="0" smtClean="0">
                      <a:solidFill>
                        <a:srgbClr val="FF0000"/>
                      </a:solidFill>
                    </a:rPr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4 oder 5</a:t>
                  </a:r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4247850" y="827634"/>
            <a:ext cx="5437571" cy="1193021"/>
          </a:xfrm>
          <a:prstGeom prst="wedgeRoundRectCallout">
            <a:avLst>
              <a:gd name="adj1" fmla="val -50018"/>
              <a:gd name="adj2" fmla="val 105066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NVIC speichert die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Interruptanforderung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im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Pendingbit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TIM6_IRQn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3" name="Textfeld 72"/>
          <p:cNvSpPr txBox="1"/>
          <p:nvPr/>
        </p:nvSpPr>
        <p:spPr>
          <a:xfrm>
            <a:off x="7439482" y="3272083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74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423677" y="2617162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Ellipse 11"/>
          <p:cNvSpPr/>
          <p:nvPr/>
        </p:nvSpPr>
        <p:spPr>
          <a:xfrm>
            <a:off x="5344053" y="3181904"/>
            <a:ext cx="45719" cy="5723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5" name="Ellipse 74"/>
          <p:cNvSpPr/>
          <p:nvPr/>
        </p:nvSpPr>
        <p:spPr>
          <a:xfrm>
            <a:off x="5830724" y="3173964"/>
            <a:ext cx="45719" cy="5723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Ellipse 12"/>
          <p:cNvSpPr/>
          <p:nvPr/>
        </p:nvSpPr>
        <p:spPr>
          <a:xfrm>
            <a:off x="5126595" y="3019168"/>
            <a:ext cx="899546" cy="338926"/>
          </a:xfrm>
          <a:prstGeom prst="ellipse">
            <a:avLst/>
          </a:prstGeom>
          <a:noFill/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4" name="Rechteck 13"/>
          <p:cNvSpPr/>
          <p:nvPr/>
        </p:nvSpPr>
        <p:spPr>
          <a:xfrm>
            <a:off x="781041" y="2929476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15" name="Rechteck 14"/>
          <p:cNvSpPr/>
          <p:nvPr/>
        </p:nvSpPr>
        <p:spPr>
          <a:xfrm>
            <a:off x="2310357" y="2991497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7" name="Gerader Verbinder 16"/>
          <p:cNvCxnSpPr>
            <a:endCxn id="15" idx="3"/>
          </p:cNvCxnSpPr>
          <p:nvPr/>
        </p:nvCxnSpPr>
        <p:spPr>
          <a:xfrm flipH="1" flipV="1">
            <a:off x="2880662" y="3217034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Audio 1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0395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26"/>
    </mc:Choice>
    <mc:Fallback>
      <p:transition spd="slow" advTm="1002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3" name="Gruppieren 62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76" name="Gruppieren 75"/>
            <p:cNvGrpSpPr/>
            <p:nvPr/>
          </p:nvGrpSpPr>
          <p:grpSpPr>
            <a:xfrm>
              <a:off x="3517557" y="1861751"/>
              <a:ext cx="7603524" cy="4549179"/>
              <a:chOff x="3517557" y="1861751"/>
              <a:chExt cx="7603524" cy="4549179"/>
            </a:xfrm>
          </p:grpSpPr>
          <p:grpSp>
            <p:nvGrpSpPr>
              <p:cNvPr id="102" name="Gruppieren 101"/>
              <p:cNvGrpSpPr/>
              <p:nvPr/>
            </p:nvGrpSpPr>
            <p:grpSpPr>
              <a:xfrm>
                <a:off x="3520637" y="2166551"/>
                <a:ext cx="7359719" cy="4244379"/>
                <a:chOff x="3520637" y="2166551"/>
                <a:chExt cx="7359719" cy="4244379"/>
              </a:xfrm>
            </p:grpSpPr>
            <p:sp>
              <p:nvSpPr>
                <p:cNvPr id="104" name="Textfeld 103"/>
                <p:cNvSpPr txBox="1"/>
                <p:nvPr/>
              </p:nvSpPr>
              <p:spPr>
                <a:xfrm>
                  <a:off x="7155665" y="5764599"/>
                  <a:ext cx="1627369" cy="6463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CEN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-&gt;CR1 Bit0</a:t>
                  </a:r>
                </a:p>
              </p:txBody>
            </p:sp>
            <p:grpSp>
              <p:nvGrpSpPr>
                <p:cNvPr id="105" name="Gruppieren 104"/>
                <p:cNvGrpSpPr/>
                <p:nvPr/>
              </p:nvGrpSpPr>
              <p:grpSpPr>
                <a:xfrm>
                  <a:off x="3520637" y="2166551"/>
                  <a:ext cx="7359719" cy="3703307"/>
                  <a:chOff x="-376053" y="1389413"/>
                  <a:chExt cx="11256410" cy="4480445"/>
                </a:xfrm>
              </p:grpSpPr>
              <p:sp>
                <p:nvSpPr>
                  <p:cNvPr id="106" name="Rechteck 105"/>
                  <p:cNvSpPr/>
                  <p:nvPr/>
                </p:nvSpPr>
                <p:spPr>
                  <a:xfrm>
                    <a:off x="6697683" y="1389413"/>
                    <a:ext cx="4182674" cy="712519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07" name="Rechteck 106"/>
                  <p:cNvSpPr/>
                  <p:nvPr/>
                </p:nvSpPr>
                <p:spPr>
                  <a:xfrm>
                    <a:off x="6697683" y="4522520"/>
                    <a:ext cx="4182674" cy="1272638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08" name="Rechteck 107"/>
                  <p:cNvSpPr/>
                  <p:nvPr/>
                </p:nvSpPr>
                <p:spPr>
                  <a:xfrm>
                    <a:off x="6339444" y="2503714"/>
                    <a:ext cx="1486395" cy="1626920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09" name="Rechteck 108"/>
                  <p:cNvSpPr/>
                  <p:nvPr/>
                </p:nvSpPr>
                <p:spPr>
                  <a:xfrm>
                    <a:off x="4011880" y="2387474"/>
                    <a:ext cx="690749" cy="1179089"/>
                  </a:xfrm>
                  <a:prstGeom prst="rect">
                    <a:avLst/>
                  </a:pr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0" name="Rechteck 109"/>
                  <p:cNvSpPr/>
                  <p:nvPr/>
                </p:nvSpPr>
                <p:spPr>
                  <a:xfrm>
                    <a:off x="2968830" y="4902530"/>
                    <a:ext cx="2371099" cy="712519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1" name="Freihandform 110"/>
                  <p:cNvSpPr/>
                  <p:nvPr/>
                </p:nvSpPr>
                <p:spPr>
                  <a:xfrm>
                    <a:off x="7813964" y="2090057"/>
                    <a:ext cx="855023" cy="843148"/>
                  </a:xfrm>
                  <a:custGeom>
                    <a:avLst/>
                    <a:gdLst>
                      <a:gd name="connsiteX0" fmla="*/ 855023 w 855023"/>
                      <a:gd name="connsiteY0" fmla="*/ 0 h 843148"/>
                      <a:gd name="connsiteX1" fmla="*/ 855023 w 855023"/>
                      <a:gd name="connsiteY1" fmla="*/ 831273 h 843148"/>
                      <a:gd name="connsiteX2" fmla="*/ 0 w 855023"/>
                      <a:gd name="connsiteY2" fmla="*/ 843148 h 84314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55023" h="843148">
                        <a:moveTo>
                          <a:pt x="855023" y="0"/>
                        </a:moveTo>
                        <a:lnTo>
                          <a:pt x="855023" y="831273"/>
                        </a:lnTo>
                        <a:lnTo>
                          <a:pt x="0" y="843148"/>
                        </a:lnTo>
                      </a:path>
                    </a:pathLst>
                  </a:cu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2" name="Freihandform 111"/>
                  <p:cNvSpPr/>
                  <p:nvPr/>
                </p:nvSpPr>
                <p:spPr>
                  <a:xfrm>
                    <a:off x="7837714" y="3871356"/>
                    <a:ext cx="831273" cy="653143"/>
                  </a:xfrm>
                  <a:custGeom>
                    <a:avLst/>
                    <a:gdLst>
                      <a:gd name="connsiteX0" fmla="*/ 831273 w 831273"/>
                      <a:gd name="connsiteY0" fmla="*/ 653143 h 653143"/>
                      <a:gd name="connsiteX1" fmla="*/ 831273 w 831273"/>
                      <a:gd name="connsiteY1" fmla="*/ 0 h 653143"/>
                      <a:gd name="connsiteX2" fmla="*/ 0 w 831273"/>
                      <a:gd name="connsiteY2" fmla="*/ 11875 h 6531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31273" h="653143">
                        <a:moveTo>
                          <a:pt x="831273" y="653143"/>
                        </a:moveTo>
                        <a:lnTo>
                          <a:pt x="831273" y="0"/>
                        </a:lnTo>
                        <a:lnTo>
                          <a:pt x="0" y="11875"/>
                        </a:lnTo>
                      </a:path>
                    </a:pathLst>
                  </a:cu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3" name="Freihandform 112"/>
                  <p:cNvSpPr/>
                  <p:nvPr/>
                </p:nvSpPr>
                <p:spPr>
                  <a:xfrm>
                    <a:off x="4726379" y="3241964"/>
                    <a:ext cx="1603169" cy="11875"/>
                  </a:xfrm>
                  <a:custGeom>
                    <a:avLst/>
                    <a:gdLst>
                      <a:gd name="connsiteX0" fmla="*/ 1603169 w 1603169"/>
                      <a:gd name="connsiteY0" fmla="*/ 0 h 11875"/>
                      <a:gd name="connsiteX1" fmla="*/ 0 w 1603169"/>
                      <a:gd name="connsiteY1" fmla="*/ 11875 h 118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603169" h="11875">
                        <a:moveTo>
                          <a:pt x="1603169" y="0"/>
                        </a:moveTo>
                        <a:lnTo>
                          <a:pt x="0" y="11875"/>
                        </a:lnTo>
                      </a:path>
                    </a:pathLst>
                  </a:cu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4" name="Freihandform 113"/>
                  <p:cNvSpPr/>
                  <p:nvPr/>
                </p:nvSpPr>
                <p:spPr>
                  <a:xfrm>
                    <a:off x="5961413" y="3241964"/>
                    <a:ext cx="724395" cy="1579418"/>
                  </a:xfrm>
                  <a:custGeom>
                    <a:avLst/>
                    <a:gdLst>
                      <a:gd name="connsiteX0" fmla="*/ 724395 w 724395"/>
                      <a:gd name="connsiteY0" fmla="*/ 1567542 h 1579418"/>
                      <a:gd name="connsiteX1" fmla="*/ 0 w 724395"/>
                      <a:gd name="connsiteY1" fmla="*/ 1579418 h 1579418"/>
                      <a:gd name="connsiteX2" fmla="*/ 0 w 724395"/>
                      <a:gd name="connsiteY2" fmla="*/ 0 h 157941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24395" h="1579418">
                        <a:moveTo>
                          <a:pt x="724395" y="1567542"/>
                        </a:moveTo>
                        <a:lnTo>
                          <a:pt x="0" y="1579418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5" name="Freihandform 114"/>
                  <p:cNvSpPr/>
                  <p:nvPr/>
                </p:nvSpPr>
                <p:spPr>
                  <a:xfrm>
                    <a:off x="5355771" y="5237018"/>
                    <a:ext cx="1318161" cy="11876"/>
                  </a:xfrm>
                  <a:custGeom>
                    <a:avLst/>
                    <a:gdLst>
                      <a:gd name="connsiteX0" fmla="*/ 1318161 w 1318161"/>
                      <a:gd name="connsiteY0" fmla="*/ 0 h 11876"/>
                      <a:gd name="connsiteX1" fmla="*/ 0 w 1318161"/>
                      <a:gd name="connsiteY1" fmla="*/ 11876 h 11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18161" h="11876">
                        <a:moveTo>
                          <a:pt x="1318161" y="0"/>
                        </a:moveTo>
                        <a:lnTo>
                          <a:pt x="0" y="11876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6" name="Freihandform 115"/>
                  <p:cNvSpPr/>
                  <p:nvPr/>
                </p:nvSpPr>
                <p:spPr>
                  <a:xfrm>
                    <a:off x="6710516" y="5161935"/>
                    <a:ext cx="199103" cy="140110"/>
                  </a:xfrm>
                  <a:custGeom>
                    <a:avLst/>
                    <a:gdLst>
                      <a:gd name="connsiteX0" fmla="*/ 14749 w 199103"/>
                      <a:gd name="connsiteY0" fmla="*/ 140110 h 140110"/>
                      <a:gd name="connsiteX1" fmla="*/ 199103 w 199103"/>
                      <a:gd name="connsiteY1" fmla="*/ 66368 h 140110"/>
                      <a:gd name="connsiteX2" fmla="*/ 0 w 199103"/>
                      <a:gd name="connsiteY2" fmla="*/ 0 h 14011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99103" h="140110">
                        <a:moveTo>
                          <a:pt x="14749" y="140110"/>
                        </a:moveTo>
                        <a:lnTo>
                          <a:pt x="199103" y="66368"/>
                        </a:lnTo>
                        <a:lnTo>
                          <a:pt x="0" y="0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7" name="Freihandform 116"/>
                  <p:cNvSpPr/>
                  <p:nvPr/>
                </p:nvSpPr>
                <p:spPr>
                  <a:xfrm>
                    <a:off x="5965723" y="5508523"/>
                    <a:ext cx="744793" cy="265471"/>
                  </a:xfrm>
                  <a:custGeom>
                    <a:avLst/>
                    <a:gdLst>
                      <a:gd name="connsiteX0" fmla="*/ 0 w 744793"/>
                      <a:gd name="connsiteY0" fmla="*/ 265471 h 265471"/>
                      <a:gd name="connsiteX1" fmla="*/ 0 w 744793"/>
                      <a:gd name="connsiteY1" fmla="*/ 0 h 265471"/>
                      <a:gd name="connsiteX2" fmla="*/ 744793 w 744793"/>
                      <a:gd name="connsiteY2" fmla="*/ 0 h 26547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744793" h="265471">
                        <a:moveTo>
                          <a:pt x="0" y="265471"/>
                        </a:moveTo>
                        <a:lnTo>
                          <a:pt x="0" y="0"/>
                        </a:lnTo>
                        <a:lnTo>
                          <a:pt x="744793" y="0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8" name="Freihandform 117"/>
                  <p:cNvSpPr/>
                  <p:nvPr/>
                </p:nvSpPr>
                <p:spPr>
                  <a:xfrm>
                    <a:off x="4579374" y="3170903"/>
                    <a:ext cx="125361" cy="162232"/>
                  </a:xfrm>
                  <a:custGeom>
                    <a:avLst/>
                    <a:gdLst>
                      <a:gd name="connsiteX0" fmla="*/ 125361 w 125361"/>
                      <a:gd name="connsiteY0" fmla="*/ 162232 h 162232"/>
                      <a:gd name="connsiteX1" fmla="*/ 0 w 125361"/>
                      <a:gd name="connsiteY1" fmla="*/ 81116 h 162232"/>
                      <a:gd name="connsiteX2" fmla="*/ 125361 w 125361"/>
                      <a:gd name="connsiteY2" fmla="*/ 0 h 16223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25361" h="162232">
                        <a:moveTo>
                          <a:pt x="125361" y="162232"/>
                        </a:moveTo>
                        <a:lnTo>
                          <a:pt x="0" y="81116"/>
                        </a:lnTo>
                        <a:lnTo>
                          <a:pt x="125361" y="0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19" name="Freihandform 118"/>
                  <p:cNvSpPr/>
                  <p:nvPr/>
                </p:nvSpPr>
                <p:spPr>
                  <a:xfrm>
                    <a:off x="3215148" y="2654710"/>
                    <a:ext cx="781665" cy="0"/>
                  </a:xfrm>
                  <a:custGeom>
                    <a:avLst/>
                    <a:gdLst>
                      <a:gd name="connsiteX0" fmla="*/ 781665 w 781665"/>
                      <a:gd name="connsiteY0" fmla="*/ 0 h 0"/>
                      <a:gd name="connsiteX1" fmla="*/ 0 w 78166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781665">
                        <a:moveTo>
                          <a:pt x="78166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0" name="Freihandform 119"/>
                  <p:cNvSpPr/>
                  <p:nvPr/>
                </p:nvSpPr>
                <p:spPr>
                  <a:xfrm>
                    <a:off x="2971800" y="5176684"/>
                    <a:ext cx="191729" cy="154858"/>
                  </a:xfrm>
                  <a:custGeom>
                    <a:avLst/>
                    <a:gdLst>
                      <a:gd name="connsiteX0" fmla="*/ 0 w 191729"/>
                      <a:gd name="connsiteY0" fmla="*/ 0 h 154858"/>
                      <a:gd name="connsiteX1" fmla="*/ 191729 w 191729"/>
                      <a:gd name="connsiteY1" fmla="*/ 88490 h 154858"/>
                      <a:gd name="connsiteX2" fmla="*/ 7374 w 191729"/>
                      <a:gd name="connsiteY2" fmla="*/ 154858 h 15485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91729" h="154858">
                        <a:moveTo>
                          <a:pt x="0" y="0"/>
                        </a:moveTo>
                        <a:lnTo>
                          <a:pt x="191729" y="88490"/>
                        </a:lnTo>
                        <a:lnTo>
                          <a:pt x="7374" y="154858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1" name="Freihandform 120"/>
                  <p:cNvSpPr/>
                  <p:nvPr/>
                </p:nvSpPr>
                <p:spPr>
                  <a:xfrm>
                    <a:off x="1644445" y="5257800"/>
                    <a:ext cx="1327355" cy="0"/>
                  </a:xfrm>
                  <a:custGeom>
                    <a:avLst/>
                    <a:gdLst>
                      <a:gd name="connsiteX0" fmla="*/ 1327355 w 1327355"/>
                      <a:gd name="connsiteY0" fmla="*/ 0 h 0"/>
                      <a:gd name="connsiteX1" fmla="*/ 0 w 1327355"/>
                      <a:gd name="connsiteY1" fmla="*/ 0 h 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327355">
                        <a:moveTo>
                          <a:pt x="1327355" y="0"/>
                        </a:moveTo>
                        <a:lnTo>
                          <a:pt x="0" y="0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2" name="Freihandform 121"/>
                  <p:cNvSpPr/>
                  <p:nvPr/>
                </p:nvSpPr>
                <p:spPr>
                  <a:xfrm>
                    <a:off x="1150374" y="5147187"/>
                    <a:ext cx="494071" cy="103239"/>
                  </a:xfrm>
                  <a:custGeom>
                    <a:avLst/>
                    <a:gdLst>
                      <a:gd name="connsiteX0" fmla="*/ 494071 w 494071"/>
                      <a:gd name="connsiteY0" fmla="*/ 0 h 103239"/>
                      <a:gd name="connsiteX1" fmla="*/ 265471 w 494071"/>
                      <a:gd name="connsiteY1" fmla="*/ 103239 h 103239"/>
                      <a:gd name="connsiteX2" fmla="*/ 0 w 494071"/>
                      <a:gd name="connsiteY2" fmla="*/ 103239 h 10323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494071" h="103239">
                        <a:moveTo>
                          <a:pt x="494071" y="0"/>
                        </a:moveTo>
                        <a:lnTo>
                          <a:pt x="265471" y="103239"/>
                        </a:lnTo>
                        <a:lnTo>
                          <a:pt x="0" y="103239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3" name="Rechteck 122"/>
                  <p:cNvSpPr/>
                  <p:nvPr/>
                </p:nvSpPr>
                <p:spPr>
                  <a:xfrm>
                    <a:off x="110613" y="4522520"/>
                    <a:ext cx="1046643" cy="1347338"/>
                  </a:xfrm>
                  <a:prstGeom prst="rect">
                    <a:avLst/>
                  </a:pr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4" name="Freihandform 123"/>
                  <p:cNvSpPr/>
                  <p:nvPr/>
                </p:nvSpPr>
                <p:spPr>
                  <a:xfrm>
                    <a:off x="228600" y="4881716"/>
                    <a:ext cx="833284" cy="280219"/>
                  </a:xfrm>
                  <a:custGeom>
                    <a:avLst/>
                    <a:gdLst>
                      <a:gd name="connsiteX0" fmla="*/ 0 w 833284"/>
                      <a:gd name="connsiteY0" fmla="*/ 280219 h 280219"/>
                      <a:gd name="connsiteX1" fmla="*/ 206477 w 833284"/>
                      <a:gd name="connsiteY1" fmla="*/ 280219 h 280219"/>
                      <a:gd name="connsiteX2" fmla="*/ 206477 w 833284"/>
                      <a:gd name="connsiteY2" fmla="*/ 7374 h 280219"/>
                      <a:gd name="connsiteX3" fmla="*/ 567813 w 833284"/>
                      <a:gd name="connsiteY3" fmla="*/ 0 h 280219"/>
                      <a:gd name="connsiteX4" fmla="*/ 575187 w 833284"/>
                      <a:gd name="connsiteY4" fmla="*/ 272845 h 280219"/>
                      <a:gd name="connsiteX5" fmla="*/ 833284 w 833284"/>
                      <a:gd name="connsiteY5" fmla="*/ 272845 h 28021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833284" h="280219">
                        <a:moveTo>
                          <a:pt x="0" y="280219"/>
                        </a:moveTo>
                        <a:lnTo>
                          <a:pt x="206477" y="280219"/>
                        </a:lnTo>
                        <a:lnTo>
                          <a:pt x="206477" y="7374"/>
                        </a:lnTo>
                        <a:lnTo>
                          <a:pt x="567813" y="0"/>
                        </a:lnTo>
                        <a:lnTo>
                          <a:pt x="575187" y="272845"/>
                        </a:lnTo>
                        <a:lnTo>
                          <a:pt x="833284" y="272845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5" name="Textfeld 124"/>
                  <p:cNvSpPr txBox="1"/>
                  <p:nvPr/>
                </p:nvSpPr>
                <p:spPr>
                  <a:xfrm>
                    <a:off x="3970091" y="2454064"/>
                    <a:ext cx="906073" cy="446836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smtClean="0">
                        <a:solidFill>
                          <a:srgbClr val="FF0000"/>
                        </a:solidFill>
                      </a:rPr>
                      <a:t>Q D</a:t>
                    </a:r>
                    <a:endParaRPr lang="de-DE" dirty="0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6" name="Freihandform 125"/>
                  <p:cNvSpPr/>
                  <p:nvPr/>
                </p:nvSpPr>
                <p:spPr>
                  <a:xfrm>
                    <a:off x="4719484" y="2684206"/>
                    <a:ext cx="317090" cy="7375"/>
                  </a:xfrm>
                  <a:custGeom>
                    <a:avLst/>
                    <a:gdLst>
                      <a:gd name="connsiteX0" fmla="*/ 317090 w 317090"/>
                      <a:gd name="connsiteY0" fmla="*/ 0 h 7375"/>
                      <a:gd name="connsiteX1" fmla="*/ 0 w 317090"/>
                      <a:gd name="connsiteY1" fmla="*/ 7375 h 737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17090" h="7375">
                        <a:moveTo>
                          <a:pt x="317090" y="0"/>
                        </a:moveTo>
                        <a:lnTo>
                          <a:pt x="0" y="7375"/>
                        </a:lnTo>
                      </a:path>
                    </a:pathLst>
                  </a:cu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7" name="Textfeld 126"/>
                  <p:cNvSpPr txBox="1"/>
                  <p:nvPr/>
                </p:nvSpPr>
                <p:spPr>
                  <a:xfrm>
                    <a:off x="4998675" y="2407816"/>
                    <a:ext cx="461417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smtClean="0">
                        <a:solidFill>
                          <a:srgbClr val="FF0000"/>
                        </a:solidFill>
                      </a:rPr>
                      <a:t>1</a:t>
                    </a:r>
                    <a:endParaRPr lang="de-DE" dirty="0">
                      <a:solidFill>
                        <a:srgbClr val="FF0000"/>
                      </a:solidFill>
                    </a:endParaRPr>
                  </a:p>
                </p:txBody>
              </p:sp>
              <p:sp>
                <p:nvSpPr>
                  <p:cNvPr id="128" name="Freihandform 127"/>
                  <p:cNvSpPr/>
                  <p:nvPr/>
                </p:nvSpPr>
                <p:spPr>
                  <a:xfrm>
                    <a:off x="8524568" y="2521974"/>
                    <a:ext cx="294967" cy="191729"/>
                  </a:xfrm>
                  <a:custGeom>
                    <a:avLst/>
                    <a:gdLst>
                      <a:gd name="connsiteX0" fmla="*/ 294967 w 294967"/>
                      <a:gd name="connsiteY0" fmla="*/ 0 h 191729"/>
                      <a:gd name="connsiteX1" fmla="*/ 0 w 294967"/>
                      <a:gd name="connsiteY1" fmla="*/ 191729 h 191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294967" h="191729">
                        <a:moveTo>
                          <a:pt x="294967" y="0"/>
                        </a:moveTo>
                        <a:lnTo>
                          <a:pt x="0" y="191729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29" name="Freihandform 128"/>
                  <p:cNvSpPr/>
                  <p:nvPr/>
                </p:nvSpPr>
                <p:spPr>
                  <a:xfrm>
                    <a:off x="8509819" y="3982065"/>
                    <a:ext cx="302342" cy="191729"/>
                  </a:xfrm>
                  <a:custGeom>
                    <a:avLst/>
                    <a:gdLst>
                      <a:gd name="connsiteX0" fmla="*/ 302342 w 302342"/>
                      <a:gd name="connsiteY0" fmla="*/ 0 h 191729"/>
                      <a:gd name="connsiteX1" fmla="*/ 0 w 302342"/>
                      <a:gd name="connsiteY1" fmla="*/ 191729 h 191729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302342" h="191729">
                        <a:moveTo>
                          <a:pt x="302342" y="0"/>
                        </a:moveTo>
                        <a:lnTo>
                          <a:pt x="0" y="191729"/>
                        </a:lnTo>
                      </a:path>
                    </a:pathLst>
                  </a:custGeom>
                  <a:noFill/>
                  <a:ln w="25400">
                    <a:solidFill>
                      <a:schemeClr val="tx1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30" name="Textfeld 129"/>
                  <p:cNvSpPr txBox="1"/>
                  <p:nvPr/>
                </p:nvSpPr>
                <p:spPr>
                  <a:xfrm>
                    <a:off x="8819536" y="2291431"/>
                    <a:ext cx="640392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smtClean="0"/>
                      <a:t>16</a:t>
                    </a:r>
                  </a:p>
                </p:txBody>
              </p:sp>
              <p:sp>
                <p:nvSpPr>
                  <p:cNvPr id="131" name="Textfeld 130"/>
                  <p:cNvSpPr txBox="1"/>
                  <p:nvPr/>
                </p:nvSpPr>
                <p:spPr>
                  <a:xfrm>
                    <a:off x="8785465" y="3827524"/>
                    <a:ext cx="640392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smtClean="0"/>
                      <a:t>16</a:t>
                    </a:r>
                  </a:p>
                </p:txBody>
              </p:sp>
              <p:sp>
                <p:nvSpPr>
                  <p:cNvPr id="132" name="Textfeld 131"/>
                  <p:cNvSpPr txBox="1"/>
                  <p:nvPr/>
                </p:nvSpPr>
                <p:spPr>
                  <a:xfrm>
                    <a:off x="7988850" y="1454029"/>
                    <a:ext cx="1471530" cy="55854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2400" dirty="0" smtClean="0">
                        <a:solidFill>
                          <a:srgbClr val="FF0000"/>
                        </a:solidFill>
                      </a:rPr>
                      <a:t>50000</a:t>
                    </a:r>
                  </a:p>
                </p:txBody>
              </p:sp>
              <p:sp>
                <p:nvSpPr>
                  <p:cNvPr id="133" name="Textfeld 132"/>
                  <p:cNvSpPr txBox="1"/>
                  <p:nvPr/>
                </p:nvSpPr>
                <p:spPr>
                  <a:xfrm>
                    <a:off x="7969877" y="4907050"/>
                    <a:ext cx="520259" cy="558545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sz="2400" dirty="0" smtClean="0">
                        <a:solidFill>
                          <a:srgbClr val="FF0000"/>
                        </a:solidFill>
                      </a:rPr>
                      <a:t>0</a:t>
                    </a:r>
                  </a:p>
                </p:txBody>
              </p:sp>
              <p:sp>
                <p:nvSpPr>
                  <p:cNvPr id="134" name="Textfeld 133"/>
                  <p:cNvSpPr txBox="1"/>
                  <p:nvPr/>
                </p:nvSpPr>
                <p:spPr>
                  <a:xfrm>
                    <a:off x="6323610" y="3021186"/>
                    <a:ext cx="151997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smtClean="0"/>
                      <a:t>EQ  CMP</a:t>
                    </a:r>
                  </a:p>
                </p:txBody>
              </p:sp>
              <p:sp>
                <p:nvSpPr>
                  <p:cNvPr id="135" name="Textfeld 134"/>
                  <p:cNvSpPr txBox="1"/>
                  <p:nvPr/>
                </p:nvSpPr>
                <p:spPr>
                  <a:xfrm>
                    <a:off x="3309970" y="5001157"/>
                    <a:ext cx="1873614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TIMx</a:t>
                    </a:r>
                    <a:r>
                      <a:rPr lang="de-DE" dirty="0" err="1" smtClean="0">
                        <a:sym typeface="Wingdings" panose="05000000000000000000" pitchFamily="2" charset="2"/>
                      </a:rPr>
                      <a:t>PSC</a:t>
                    </a:r>
                    <a:endParaRPr lang="de-DE" dirty="0" smtClean="0"/>
                  </a:p>
                </p:txBody>
              </p:sp>
              <p:sp>
                <p:nvSpPr>
                  <p:cNvPr id="136" name="Textfeld 135"/>
                  <p:cNvSpPr txBox="1"/>
                  <p:nvPr/>
                </p:nvSpPr>
                <p:spPr>
                  <a:xfrm>
                    <a:off x="3864478" y="1479763"/>
                    <a:ext cx="2283052" cy="78196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smtClean="0"/>
                      <a:t>UIF =</a:t>
                    </a:r>
                  </a:p>
                  <a:p>
                    <a:r>
                      <a:rPr lang="de-DE" dirty="0" err="1" smtClean="0"/>
                      <a:t>TIMx</a:t>
                    </a:r>
                    <a:r>
                      <a:rPr lang="de-DE" dirty="0" smtClean="0"/>
                      <a:t>-&gt;SR Bit0</a:t>
                    </a:r>
                  </a:p>
                </p:txBody>
              </p:sp>
              <p:sp>
                <p:nvSpPr>
                  <p:cNvPr id="137" name="Freihandform 136"/>
                  <p:cNvSpPr/>
                  <p:nvPr/>
                </p:nvSpPr>
                <p:spPr>
                  <a:xfrm>
                    <a:off x="2375379" y="2591711"/>
                    <a:ext cx="831853" cy="60422"/>
                  </a:xfrm>
                  <a:custGeom>
                    <a:avLst/>
                    <a:gdLst>
                      <a:gd name="connsiteX0" fmla="*/ 840658 w 840658"/>
                      <a:gd name="connsiteY0" fmla="*/ 162232 h 162232"/>
                      <a:gd name="connsiteX1" fmla="*/ 405581 w 840658"/>
                      <a:gd name="connsiteY1" fmla="*/ 162232 h 162232"/>
                      <a:gd name="connsiteX2" fmla="*/ 0 w 840658"/>
                      <a:gd name="connsiteY2" fmla="*/ 0 h 162232"/>
                      <a:gd name="connsiteX0" fmla="*/ 840658 w 840658"/>
                      <a:gd name="connsiteY0" fmla="*/ 18892 h 18892"/>
                      <a:gd name="connsiteX1" fmla="*/ 405581 w 840658"/>
                      <a:gd name="connsiteY1" fmla="*/ 18892 h 18892"/>
                      <a:gd name="connsiteX2" fmla="*/ 0 w 840658"/>
                      <a:gd name="connsiteY2" fmla="*/ 0 h 18892"/>
                      <a:gd name="connsiteX0" fmla="*/ 840658 w 840658"/>
                      <a:gd name="connsiteY0" fmla="*/ 42436 h 42436"/>
                      <a:gd name="connsiteX1" fmla="*/ 502074 w 840658"/>
                      <a:gd name="connsiteY1" fmla="*/ 14652 h 42436"/>
                      <a:gd name="connsiteX2" fmla="*/ 0 w 840658"/>
                      <a:gd name="connsiteY2" fmla="*/ 23544 h 42436"/>
                      <a:gd name="connsiteX0" fmla="*/ 840658 w 840658"/>
                      <a:gd name="connsiteY0" fmla="*/ 48962 h 48962"/>
                      <a:gd name="connsiteX1" fmla="*/ 502074 w 840658"/>
                      <a:gd name="connsiteY1" fmla="*/ 21178 h 48962"/>
                      <a:gd name="connsiteX2" fmla="*/ 0 w 840658"/>
                      <a:gd name="connsiteY2" fmla="*/ 30070 h 48962"/>
                      <a:gd name="connsiteX0" fmla="*/ 840658 w 840658"/>
                      <a:gd name="connsiteY0" fmla="*/ 35344 h 35344"/>
                      <a:gd name="connsiteX1" fmla="*/ 592892 w 840658"/>
                      <a:gd name="connsiteY1" fmla="*/ 25619 h 35344"/>
                      <a:gd name="connsiteX2" fmla="*/ 0 w 840658"/>
                      <a:gd name="connsiteY2" fmla="*/ 16452 h 35344"/>
                      <a:gd name="connsiteX0" fmla="*/ 840658 w 840658"/>
                      <a:gd name="connsiteY0" fmla="*/ 18892 h 18892"/>
                      <a:gd name="connsiteX1" fmla="*/ 592892 w 840658"/>
                      <a:gd name="connsiteY1" fmla="*/ 9167 h 18892"/>
                      <a:gd name="connsiteX2" fmla="*/ 0 w 840658"/>
                      <a:gd name="connsiteY2" fmla="*/ 0 h 18892"/>
                      <a:gd name="connsiteX0" fmla="*/ 840658 w 840658"/>
                      <a:gd name="connsiteY0" fmla="*/ 18892 h 18892"/>
                      <a:gd name="connsiteX1" fmla="*/ 592892 w 840658"/>
                      <a:gd name="connsiteY1" fmla="*/ 9167 h 18892"/>
                      <a:gd name="connsiteX2" fmla="*/ 0 w 840658"/>
                      <a:gd name="connsiteY2" fmla="*/ 0 h 18892"/>
                      <a:gd name="connsiteX0" fmla="*/ 840658 w 840658"/>
                      <a:gd name="connsiteY0" fmla="*/ 18892 h 18892"/>
                      <a:gd name="connsiteX1" fmla="*/ 745971 w 840658"/>
                      <a:gd name="connsiteY1" fmla="*/ 11693 h 18892"/>
                      <a:gd name="connsiteX2" fmla="*/ 592892 w 840658"/>
                      <a:gd name="connsiteY2" fmla="*/ 9167 h 18892"/>
                      <a:gd name="connsiteX3" fmla="*/ 0 w 840658"/>
                      <a:gd name="connsiteY3" fmla="*/ 0 h 188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840658" h="18892">
                        <a:moveTo>
                          <a:pt x="840658" y="18892"/>
                        </a:moveTo>
                        <a:lnTo>
                          <a:pt x="745971" y="11693"/>
                        </a:lnTo>
                        <a:lnTo>
                          <a:pt x="592892" y="9167"/>
                        </a:lnTo>
                        <a:cubicBezTo>
                          <a:pt x="168218" y="3710"/>
                          <a:pt x="418997" y="4067"/>
                          <a:pt x="0" y="0"/>
                        </a:cubicBezTo>
                      </a:path>
                    </a:pathLst>
                  </a:cu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 dirty="0"/>
                  </a:p>
                </p:txBody>
              </p:sp>
              <p:sp>
                <p:nvSpPr>
                  <p:cNvPr id="138" name="Freihandform 137"/>
                  <p:cNvSpPr/>
                  <p:nvPr/>
                </p:nvSpPr>
                <p:spPr>
                  <a:xfrm flipV="1">
                    <a:off x="-376053" y="2665045"/>
                    <a:ext cx="2788845" cy="7656"/>
                  </a:xfrm>
                  <a:custGeom>
                    <a:avLst/>
                    <a:gdLst>
                      <a:gd name="connsiteX0" fmla="*/ 0 w 796413"/>
                      <a:gd name="connsiteY0" fmla="*/ 0 h 7374"/>
                      <a:gd name="connsiteX1" fmla="*/ 796413 w 796413"/>
                      <a:gd name="connsiteY1" fmla="*/ 7374 h 7374"/>
                      <a:gd name="connsiteX0" fmla="*/ 0 w 10789"/>
                      <a:gd name="connsiteY0" fmla="*/ 2890 h 3658"/>
                      <a:gd name="connsiteX1" fmla="*/ 10789 w 10789"/>
                      <a:gd name="connsiteY1" fmla="*/ 769 h 3658"/>
                      <a:gd name="connsiteX0" fmla="*/ 0 w 10000"/>
                      <a:gd name="connsiteY0" fmla="*/ 9625 h 9625"/>
                      <a:gd name="connsiteX1" fmla="*/ 10000 w 10000"/>
                      <a:gd name="connsiteY1" fmla="*/ 3827 h 9625"/>
                      <a:gd name="connsiteX0" fmla="*/ 0 w 10000"/>
                      <a:gd name="connsiteY0" fmla="*/ 6028 h 6028"/>
                      <a:gd name="connsiteX1" fmla="*/ 10000 w 10000"/>
                      <a:gd name="connsiteY1" fmla="*/ 4 h 6028"/>
                      <a:gd name="connsiteX0" fmla="*/ 0 w 9983"/>
                      <a:gd name="connsiteY0" fmla="*/ 4300 h 4361"/>
                      <a:gd name="connsiteX1" fmla="*/ 9983 w 9983"/>
                      <a:gd name="connsiteY1" fmla="*/ 4361 h 4361"/>
                      <a:gd name="connsiteX0" fmla="*/ 0 w 10000"/>
                      <a:gd name="connsiteY0" fmla="*/ 12335 h 12336"/>
                      <a:gd name="connsiteX1" fmla="*/ 10000 w 10000"/>
                      <a:gd name="connsiteY1" fmla="*/ 4790 h 12336"/>
                      <a:gd name="connsiteX0" fmla="*/ 0 w 10034"/>
                      <a:gd name="connsiteY0" fmla="*/ 8690 h 13954"/>
                      <a:gd name="connsiteX1" fmla="*/ 10034 w 10034"/>
                      <a:gd name="connsiteY1" fmla="*/ 13954 h 13954"/>
                      <a:gd name="connsiteX0" fmla="*/ 0 w 8808"/>
                      <a:gd name="connsiteY0" fmla="*/ 5878 h 31637"/>
                      <a:gd name="connsiteX1" fmla="*/ 8808 w 8808"/>
                      <a:gd name="connsiteY1" fmla="*/ 31636 h 31637"/>
                      <a:gd name="connsiteX0" fmla="*/ 0 w 10000"/>
                      <a:gd name="connsiteY0" fmla="*/ 0 h 8142"/>
                      <a:gd name="connsiteX1" fmla="*/ 10000 w 10000"/>
                      <a:gd name="connsiteY1" fmla="*/ 8142 h 8142"/>
                      <a:gd name="connsiteX0" fmla="*/ 0 w 11450"/>
                      <a:gd name="connsiteY0" fmla="*/ 0 h 2044"/>
                      <a:gd name="connsiteX1" fmla="*/ 11450 w 11450"/>
                      <a:gd name="connsiteY1" fmla="*/ 2044 h 204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</a:cxnLst>
                    <a:rect l="l" t="t" r="r" b="b"/>
                    <a:pathLst>
                      <a:path w="11450" h="2044">
                        <a:moveTo>
                          <a:pt x="0" y="0"/>
                        </a:moveTo>
                        <a:cubicBezTo>
                          <a:pt x="13110" y="2324"/>
                          <a:pt x="7627" y="1988"/>
                          <a:pt x="11450" y="2044"/>
                        </a:cubicBezTo>
                      </a:path>
                    </a:pathLst>
                  </a:custGeom>
                  <a:noFill/>
                  <a:ln w="25400">
                    <a:solidFill>
                      <a:srgbClr val="FF000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139" name="Textfeld 138"/>
                  <p:cNvSpPr txBox="1"/>
                  <p:nvPr/>
                </p:nvSpPr>
                <p:spPr>
                  <a:xfrm>
                    <a:off x="1125196" y="1696520"/>
                    <a:ext cx="2599327" cy="78196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smtClean="0">
                        <a:solidFill>
                          <a:srgbClr val="FF0000"/>
                        </a:solidFill>
                      </a:rPr>
                      <a:t>UIE =</a:t>
                    </a:r>
                  </a:p>
                  <a:p>
                    <a:r>
                      <a:rPr lang="de-DE" dirty="0" err="1" smtClean="0">
                        <a:solidFill>
                          <a:srgbClr val="FF0000"/>
                        </a:solidFill>
                      </a:rPr>
                      <a:t>TIMx</a:t>
                    </a:r>
                    <a:r>
                      <a:rPr lang="de-DE" dirty="0" smtClean="0">
                        <a:solidFill>
                          <a:srgbClr val="FF0000"/>
                        </a:solidFill>
                      </a:rPr>
                      <a:t>-&gt;DIER Bit0</a:t>
                    </a:r>
                  </a:p>
                </p:txBody>
              </p:sp>
              <p:sp>
                <p:nvSpPr>
                  <p:cNvPr id="140" name="Textfeld 139"/>
                  <p:cNvSpPr txBox="1"/>
                  <p:nvPr/>
                </p:nvSpPr>
                <p:spPr>
                  <a:xfrm>
                    <a:off x="31385" y="5343699"/>
                    <a:ext cx="1302360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smtClean="0"/>
                      <a:t>32MHz</a:t>
                    </a:r>
                  </a:p>
                </p:txBody>
              </p:sp>
              <p:sp>
                <p:nvSpPr>
                  <p:cNvPr id="141" name="Textfeld 140"/>
                  <p:cNvSpPr txBox="1"/>
                  <p:nvPr/>
                </p:nvSpPr>
                <p:spPr>
                  <a:xfrm>
                    <a:off x="1203202" y="4302751"/>
                    <a:ext cx="2478505" cy="78196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/>
                      <a:t>RCC-&gt;</a:t>
                    </a:r>
                    <a:r>
                      <a:rPr lang="de-DE" dirty="0" smtClean="0"/>
                      <a:t>APB1ENR</a:t>
                    </a:r>
                  </a:p>
                  <a:p>
                    <a:r>
                      <a:rPr lang="de-DE" dirty="0" smtClean="0"/>
                      <a:t>Bit 4 oder 5</a:t>
                    </a:r>
                  </a:p>
                </p:txBody>
              </p:sp>
              <p:grpSp>
                <p:nvGrpSpPr>
                  <p:cNvPr id="142" name="Gruppieren 141"/>
                  <p:cNvGrpSpPr/>
                  <p:nvPr/>
                </p:nvGrpSpPr>
                <p:grpSpPr>
                  <a:xfrm>
                    <a:off x="6667577" y="4575355"/>
                    <a:ext cx="1290425" cy="1158331"/>
                    <a:chOff x="6667577" y="4575355"/>
                    <a:chExt cx="1290425" cy="1158331"/>
                  </a:xfrm>
                </p:grpSpPr>
                <p:sp>
                  <p:nvSpPr>
                    <p:cNvPr id="143" name="Textfeld 142"/>
                    <p:cNvSpPr txBox="1"/>
                    <p:nvPr/>
                  </p:nvSpPr>
                  <p:spPr>
                    <a:xfrm>
                      <a:off x="6667577" y="4575355"/>
                      <a:ext cx="1192031" cy="461665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de-DE" dirty="0" err="1" smtClean="0"/>
                        <a:t>Reset</a:t>
                      </a:r>
                      <a:endParaRPr lang="de-DE" dirty="0" smtClean="0"/>
                    </a:p>
                  </p:txBody>
                </p:sp>
                <p:sp>
                  <p:nvSpPr>
                    <p:cNvPr id="144" name="Textfeld 143"/>
                    <p:cNvSpPr txBox="1"/>
                    <p:nvPr/>
                  </p:nvSpPr>
                  <p:spPr>
                    <a:xfrm>
                      <a:off x="6704676" y="5286850"/>
                      <a:ext cx="1253326" cy="4468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de-DE" dirty="0" err="1" smtClean="0"/>
                        <a:t>Enable</a:t>
                      </a:r>
                      <a:endParaRPr lang="de-DE" dirty="0" smtClean="0"/>
                    </a:p>
                  </p:txBody>
                </p:sp>
              </p:grpSp>
            </p:grpSp>
          </p:grpSp>
          <p:sp>
            <p:nvSpPr>
              <p:cNvPr id="103" name="Rechteck 102"/>
              <p:cNvSpPr/>
              <p:nvPr/>
            </p:nvSpPr>
            <p:spPr>
              <a:xfrm>
                <a:off x="3517557" y="1861751"/>
                <a:ext cx="7603524" cy="4549179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/>
              </a:p>
            </p:txBody>
          </p:sp>
        </p:grpSp>
        <p:sp>
          <p:nvSpPr>
            <p:cNvPr id="77" name="Freihandform 76"/>
            <p:cNvSpPr/>
            <p:nvPr/>
          </p:nvSpPr>
          <p:spPr>
            <a:xfrm>
              <a:off x="7352357" y="5062493"/>
              <a:ext cx="544822" cy="231615"/>
            </a:xfrm>
            <a:custGeom>
              <a:avLst/>
              <a:gdLst>
                <a:gd name="connsiteX0" fmla="*/ 0 w 833284"/>
                <a:gd name="connsiteY0" fmla="*/ 280219 h 280219"/>
                <a:gd name="connsiteX1" fmla="*/ 206477 w 833284"/>
                <a:gd name="connsiteY1" fmla="*/ 280219 h 280219"/>
                <a:gd name="connsiteX2" fmla="*/ 206477 w 833284"/>
                <a:gd name="connsiteY2" fmla="*/ 7374 h 280219"/>
                <a:gd name="connsiteX3" fmla="*/ 567813 w 833284"/>
                <a:gd name="connsiteY3" fmla="*/ 0 h 280219"/>
                <a:gd name="connsiteX4" fmla="*/ 575187 w 833284"/>
                <a:gd name="connsiteY4" fmla="*/ 272845 h 280219"/>
                <a:gd name="connsiteX5" fmla="*/ 833284 w 833284"/>
                <a:gd name="connsiteY5" fmla="*/ 272845 h 2802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33284" h="280219">
                  <a:moveTo>
                    <a:pt x="0" y="280219"/>
                  </a:moveTo>
                  <a:lnTo>
                    <a:pt x="206477" y="280219"/>
                  </a:lnTo>
                  <a:lnTo>
                    <a:pt x="206477" y="7374"/>
                  </a:lnTo>
                  <a:lnTo>
                    <a:pt x="567813" y="0"/>
                  </a:lnTo>
                  <a:lnTo>
                    <a:pt x="575187" y="272845"/>
                  </a:lnTo>
                  <a:lnTo>
                    <a:pt x="833284" y="272845"/>
                  </a:lnTo>
                </a:path>
              </a:pathLst>
            </a:custGeom>
            <a:noFill/>
            <a:ln w="349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78" name="Textfeld 77"/>
            <p:cNvSpPr txBox="1"/>
            <p:nvPr/>
          </p:nvSpPr>
          <p:spPr>
            <a:xfrm>
              <a:off x="7439482" y="3272083"/>
              <a:ext cx="3919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</a:p>
          </p:txBody>
        </p:sp>
        <p:sp>
          <p:nvSpPr>
            <p:cNvPr id="96" name="Ellipse 95"/>
            <p:cNvSpPr/>
            <p:nvPr/>
          </p:nvSpPr>
          <p:spPr>
            <a:xfrm>
              <a:off x="5344053" y="3181904"/>
              <a:ext cx="45719" cy="57239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97" name="Ellipse 96"/>
            <p:cNvSpPr/>
            <p:nvPr/>
          </p:nvSpPr>
          <p:spPr>
            <a:xfrm>
              <a:off x="5830724" y="3173964"/>
              <a:ext cx="45719" cy="57239"/>
            </a:xfrm>
            <a:prstGeom prst="ellipse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01" name="Ellipse 100"/>
            <p:cNvSpPr/>
            <p:nvPr/>
          </p:nvSpPr>
          <p:spPr>
            <a:xfrm>
              <a:off x="5126595" y="3019168"/>
              <a:ext cx="899546" cy="338926"/>
            </a:xfrm>
            <a:prstGeom prst="ellipse">
              <a:avLst/>
            </a:prstGeom>
            <a:noFill/>
            <a:ln w="25400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17" name="Gruppieren 16"/>
          <p:cNvGrpSpPr/>
          <p:nvPr/>
        </p:nvGrpSpPr>
        <p:grpSpPr>
          <a:xfrm>
            <a:off x="440675" y="1861751"/>
            <a:ext cx="3153294" cy="4549179"/>
            <a:chOff x="440675" y="1861751"/>
            <a:chExt cx="3153294" cy="4549179"/>
          </a:xfrm>
        </p:grpSpPr>
        <p:grpSp>
          <p:nvGrpSpPr>
            <p:cNvPr id="15" name="Gruppieren 14"/>
            <p:cNvGrpSpPr/>
            <p:nvPr/>
          </p:nvGrpSpPr>
          <p:grpSpPr>
            <a:xfrm>
              <a:off x="440675" y="1861751"/>
              <a:ext cx="3153294" cy="4549179"/>
              <a:chOff x="440675" y="1861751"/>
              <a:chExt cx="3153294" cy="4549179"/>
            </a:xfrm>
          </p:grpSpPr>
          <p:sp>
            <p:nvSpPr>
              <p:cNvPr id="8" name="Rechteck 7"/>
              <p:cNvSpPr/>
              <p:nvPr/>
            </p:nvSpPr>
            <p:spPr>
              <a:xfrm>
                <a:off x="440675" y="1861751"/>
                <a:ext cx="2710149" cy="4549179"/>
              </a:xfrm>
              <a:prstGeom prst="rect">
                <a:avLst/>
              </a:prstGeom>
              <a:noFill/>
              <a:ln w="47625">
                <a:solidFill>
                  <a:srgbClr val="FF00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de-DE" sz="2400" dirty="0" smtClean="0">
                    <a:solidFill>
                      <a:srgbClr val="FF0000"/>
                    </a:solidFill>
                  </a:rPr>
                  <a:t>NVIC</a:t>
                </a:r>
              </a:p>
              <a:p>
                <a:pPr algn="ctr"/>
                <a:r>
                  <a:rPr lang="de-DE" sz="2400" dirty="0" err="1" smtClean="0">
                    <a:solidFill>
                      <a:srgbClr val="FF0000"/>
                    </a:solidFill>
                  </a:rPr>
                  <a:t>Nested</a:t>
                </a:r>
                <a:r>
                  <a:rPr lang="de-DE" sz="2400" dirty="0" smtClean="0">
                    <a:solidFill>
                      <a:srgbClr val="FF0000"/>
                    </a:solidFill>
                  </a:rPr>
                  <a:t> </a:t>
                </a:r>
                <a:r>
                  <a:rPr lang="de-DE" sz="2400" dirty="0" err="1" smtClean="0">
                    <a:solidFill>
                      <a:srgbClr val="FF0000"/>
                    </a:solidFill>
                  </a:rPr>
                  <a:t>Vector</a:t>
                </a:r>
                <a:r>
                  <a:rPr lang="de-DE" sz="2400" dirty="0" smtClean="0">
                    <a:solidFill>
                      <a:srgbClr val="FF0000"/>
                    </a:solidFill>
                  </a:rPr>
                  <a:t> Interrupt Controller</a:t>
                </a:r>
                <a:endParaRPr lang="de-DE" sz="24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10" name="Gerader Verbinder 9"/>
              <p:cNvCxnSpPr/>
              <p:nvPr/>
            </p:nvCxnSpPr>
            <p:spPr>
              <a:xfrm flipH="1">
                <a:off x="3150824" y="3220923"/>
                <a:ext cx="366733" cy="0"/>
              </a:xfrm>
              <a:prstGeom prst="line">
                <a:avLst/>
              </a:prstGeom>
              <a:ln w="317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" name="Textfeld 8"/>
              <p:cNvSpPr txBox="1"/>
              <p:nvPr/>
            </p:nvSpPr>
            <p:spPr>
              <a:xfrm>
                <a:off x="3202010" y="2777478"/>
                <a:ext cx="39195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de-DE" sz="2400" dirty="0" smtClean="0">
                    <a:solidFill>
                      <a:srgbClr val="FF0000"/>
                    </a:solidFill>
                  </a:rPr>
                  <a:t>1</a:t>
                </a:r>
              </a:p>
            </p:txBody>
          </p:sp>
        </p:grpSp>
        <p:sp>
          <p:nvSpPr>
            <p:cNvPr id="145" name="Rechteck 144"/>
            <p:cNvSpPr/>
            <p:nvPr/>
          </p:nvSpPr>
          <p:spPr>
            <a:xfrm>
              <a:off x="781041" y="2929476"/>
              <a:ext cx="1593898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sz="2400" dirty="0">
                  <a:solidFill>
                    <a:srgbClr val="FF0000"/>
                  </a:solidFill>
                </a:rPr>
                <a:t>TIM6_IRQn</a:t>
              </a:r>
            </a:p>
          </p:txBody>
        </p:sp>
        <p:sp>
          <p:nvSpPr>
            <p:cNvPr id="146" name="Rechteck 145"/>
            <p:cNvSpPr/>
            <p:nvPr/>
          </p:nvSpPr>
          <p:spPr>
            <a:xfrm>
              <a:off x="2310357" y="2991497"/>
              <a:ext cx="570305" cy="451074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47" name="Gerader Verbinder 146"/>
            <p:cNvCxnSpPr>
              <a:endCxn id="146" idx="3"/>
            </p:cNvCxnSpPr>
            <p:nvPr/>
          </p:nvCxnSpPr>
          <p:spPr>
            <a:xfrm flipH="1" flipV="1">
              <a:off x="2880662" y="3217034"/>
              <a:ext cx="270162" cy="7053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503882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838"/>
    </mc:Choice>
    <mc:Fallback>
      <p:transition spd="slow" advTm="48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7.40741E-7 L 0.62318 -0.0182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159" y="-9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7996507" y="1717372"/>
            <a:ext cx="3153294" cy="4549179"/>
            <a:chOff x="440675" y="1861751"/>
            <a:chExt cx="3153294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feld 8"/>
            <p:cNvSpPr txBox="1"/>
            <p:nvPr/>
          </p:nvSpPr>
          <p:spPr>
            <a:xfrm>
              <a:off x="3202010" y="2777478"/>
              <a:ext cx="3919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</a:p>
          </p:txBody>
        </p:sp>
      </p:grpSp>
      <p:cxnSp>
        <p:nvCxnSpPr>
          <p:cNvPr id="4" name="Gerade Verbindung mit Pfeil 3"/>
          <p:cNvCxnSpPr/>
          <p:nvPr/>
        </p:nvCxnSpPr>
        <p:spPr>
          <a:xfrm flipH="1">
            <a:off x="1552075" y="1034716"/>
            <a:ext cx="1" cy="5231835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feld 11"/>
          <p:cNvSpPr txBox="1"/>
          <p:nvPr/>
        </p:nvSpPr>
        <p:spPr>
          <a:xfrm>
            <a:off x="697832" y="622518"/>
            <a:ext cx="857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Hauptprogramm, Unterprogramm oder ISR mit niedrigerer Priorität</a:t>
            </a:r>
          </a:p>
        </p:txBody>
      </p:sp>
      <p:cxnSp>
        <p:nvCxnSpPr>
          <p:cNvPr id="64" name="Gerade Verbindung mit Pfeil 63"/>
          <p:cNvCxnSpPr/>
          <p:nvPr/>
        </p:nvCxnSpPr>
        <p:spPr>
          <a:xfrm>
            <a:off x="1552075" y="1034716"/>
            <a:ext cx="0" cy="22914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 Verbindung mit Pfeil 66"/>
          <p:cNvCxnSpPr/>
          <p:nvPr/>
        </p:nvCxnSpPr>
        <p:spPr>
          <a:xfrm>
            <a:off x="1552075" y="3753853"/>
            <a:ext cx="0" cy="2512698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552075" y="2633099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56;p1"/>
          <p:cNvSpPr/>
          <p:nvPr/>
        </p:nvSpPr>
        <p:spPr>
          <a:xfrm>
            <a:off x="2986270" y="1424170"/>
            <a:ext cx="5437571" cy="1193021"/>
          </a:xfrm>
          <a:prstGeom prst="wedgeRoundRectCallout">
            <a:avLst>
              <a:gd name="adj1" fmla="val -52452"/>
              <a:gd name="adj2" fmla="val 6876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NVIC unterbricht bzw. stoppt das laufende Programm 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5" name="Rechteck 74"/>
          <p:cNvSpPr/>
          <p:nvPr/>
        </p:nvSpPr>
        <p:spPr>
          <a:xfrm>
            <a:off x="8366885" y="2788986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79" name="Rechteck 78"/>
          <p:cNvSpPr/>
          <p:nvPr/>
        </p:nvSpPr>
        <p:spPr>
          <a:xfrm>
            <a:off x="9896201" y="2851007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80" name="Gerader Verbinder 79"/>
          <p:cNvCxnSpPr>
            <a:endCxn id="79" idx="3"/>
          </p:cNvCxnSpPr>
          <p:nvPr/>
        </p:nvCxnSpPr>
        <p:spPr>
          <a:xfrm flipH="1" flipV="1">
            <a:off x="10466506" y="3076544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33957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652"/>
    </mc:Choice>
    <mc:Fallback>
      <p:transition spd="slow" advTm="66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xit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out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7996507" y="1717372"/>
            <a:ext cx="3153294" cy="4549179"/>
            <a:chOff x="440675" y="1861751"/>
            <a:chExt cx="3153294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feld 8"/>
            <p:cNvSpPr txBox="1"/>
            <p:nvPr/>
          </p:nvSpPr>
          <p:spPr>
            <a:xfrm>
              <a:off x="3202010" y="2777478"/>
              <a:ext cx="3919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</a:p>
          </p:txBody>
        </p:sp>
      </p:grpSp>
      <p:sp>
        <p:nvSpPr>
          <p:cNvPr id="12" name="Textfeld 11"/>
          <p:cNvSpPr txBox="1"/>
          <p:nvPr/>
        </p:nvSpPr>
        <p:spPr>
          <a:xfrm>
            <a:off x="697832" y="622518"/>
            <a:ext cx="857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Hauptprogramm, Unterprogramm oder ISR mit niedrigerer Priorität</a:t>
            </a:r>
          </a:p>
        </p:txBody>
      </p:sp>
      <p:cxnSp>
        <p:nvCxnSpPr>
          <p:cNvPr id="64" name="Gerade Verbindung mit Pfeil 63"/>
          <p:cNvCxnSpPr/>
          <p:nvPr/>
        </p:nvCxnSpPr>
        <p:spPr>
          <a:xfrm>
            <a:off x="1552075" y="1034716"/>
            <a:ext cx="0" cy="22914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 Verbindung mit Pfeil 66"/>
          <p:cNvCxnSpPr/>
          <p:nvPr/>
        </p:nvCxnSpPr>
        <p:spPr>
          <a:xfrm>
            <a:off x="1552075" y="3753853"/>
            <a:ext cx="0" cy="2512698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003545" y="4705039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56;p1"/>
          <p:cNvSpPr/>
          <p:nvPr/>
        </p:nvSpPr>
        <p:spPr>
          <a:xfrm>
            <a:off x="5895218" y="5576967"/>
            <a:ext cx="5437571" cy="1193021"/>
          </a:xfrm>
          <a:prstGeom prst="wedgeRoundRectCallout">
            <a:avLst>
              <a:gd name="adj1" fmla="val -61303"/>
              <a:gd name="adj2" fmla="val -3914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NVIC sichert CPU-Register auf dem Stack im RAM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2132025" y="4553002"/>
            <a:ext cx="1501511" cy="195608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4" name="Gruppieren 13"/>
          <p:cNvGrpSpPr/>
          <p:nvPr/>
        </p:nvGrpSpPr>
        <p:grpSpPr>
          <a:xfrm>
            <a:off x="2298032" y="4692316"/>
            <a:ext cx="1082842" cy="1285476"/>
            <a:chOff x="2298032" y="4692316"/>
            <a:chExt cx="1082842" cy="1285476"/>
          </a:xfrm>
        </p:grpSpPr>
        <p:sp>
          <p:nvSpPr>
            <p:cNvPr id="5" name="Rechteck 4"/>
            <p:cNvSpPr/>
            <p:nvPr/>
          </p:nvSpPr>
          <p:spPr>
            <a:xfrm>
              <a:off x="2298032" y="4692316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R0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16" name="Rechteck 15"/>
            <p:cNvSpPr/>
            <p:nvPr/>
          </p:nvSpPr>
          <p:spPr>
            <a:xfrm>
              <a:off x="2298032" y="5010202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17" name="Rechteck 16"/>
            <p:cNvSpPr/>
            <p:nvPr/>
          </p:nvSpPr>
          <p:spPr>
            <a:xfrm>
              <a:off x="2298032" y="5335054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R2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18" name="Rechteck 17"/>
            <p:cNvSpPr/>
            <p:nvPr/>
          </p:nvSpPr>
          <p:spPr>
            <a:xfrm>
              <a:off x="2298032" y="5652940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R3</a:t>
              </a:r>
              <a:endParaRPr lang="de-DE" dirty="0">
                <a:solidFill>
                  <a:srgbClr val="FF0000"/>
                </a:solidFill>
              </a:endParaRPr>
            </a:p>
          </p:txBody>
        </p:sp>
      </p:grpSp>
      <p:sp>
        <p:nvSpPr>
          <p:cNvPr id="6" name="Textfeld 5"/>
          <p:cNvSpPr txBox="1"/>
          <p:nvPr/>
        </p:nvSpPr>
        <p:spPr>
          <a:xfrm>
            <a:off x="2406319" y="6082232"/>
            <a:ext cx="704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CPU</a:t>
            </a:r>
          </a:p>
        </p:txBody>
      </p:sp>
      <p:cxnSp>
        <p:nvCxnSpPr>
          <p:cNvPr id="13" name="Gerader Verbinder 12"/>
          <p:cNvCxnSpPr/>
          <p:nvPr/>
        </p:nvCxnSpPr>
        <p:spPr>
          <a:xfrm>
            <a:off x="5085713" y="3076544"/>
            <a:ext cx="0" cy="2482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>
            <a:off x="6172931" y="3076544"/>
            <a:ext cx="0" cy="2482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5106675" y="3255444"/>
            <a:ext cx="8413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Stack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5106675" y="5115302"/>
            <a:ext cx="792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RAM</a:t>
            </a:r>
          </a:p>
        </p:txBody>
      </p:sp>
      <p:grpSp>
        <p:nvGrpSpPr>
          <p:cNvPr id="30" name="Gruppieren 29"/>
          <p:cNvGrpSpPr/>
          <p:nvPr/>
        </p:nvGrpSpPr>
        <p:grpSpPr>
          <a:xfrm>
            <a:off x="2300219" y="4686569"/>
            <a:ext cx="1082842" cy="1285476"/>
            <a:chOff x="2298032" y="4692316"/>
            <a:chExt cx="1082842" cy="1285476"/>
          </a:xfrm>
        </p:grpSpPr>
        <p:sp>
          <p:nvSpPr>
            <p:cNvPr id="31" name="Rechteck 30"/>
            <p:cNvSpPr/>
            <p:nvPr/>
          </p:nvSpPr>
          <p:spPr>
            <a:xfrm>
              <a:off x="2298032" y="4692316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R0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2298032" y="5010202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3" name="Rechteck 32"/>
            <p:cNvSpPr/>
            <p:nvPr/>
          </p:nvSpPr>
          <p:spPr>
            <a:xfrm>
              <a:off x="2298032" y="5335054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R2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4" name="Rechteck 33"/>
            <p:cNvSpPr/>
            <p:nvPr/>
          </p:nvSpPr>
          <p:spPr>
            <a:xfrm>
              <a:off x="2298032" y="5652940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R3</a:t>
              </a:r>
              <a:endParaRPr lang="de-DE" dirty="0">
                <a:solidFill>
                  <a:srgbClr val="FF0000"/>
                </a:solidFill>
              </a:endParaRPr>
            </a:p>
          </p:txBody>
        </p:sp>
      </p:grpSp>
      <p:sp>
        <p:nvSpPr>
          <p:cNvPr id="35" name="Rechteck 34"/>
          <p:cNvSpPr/>
          <p:nvPr/>
        </p:nvSpPr>
        <p:spPr>
          <a:xfrm>
            <a:off x="8336873" y="2786469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36" name="Rechteck 35"/>
          <p:cNvSpPr/>
          <p:nvPr/>
        </p:nvSpPr>
        <p:spPr>
          <a:xfrm>
            <a:off x="9866189" y="2848490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37" name="Gerader Verbinder 36"/>
          <p:cNvCxnSpPr>
            <a:endCxn id="36" idx="3"/>
          </p:cNvCxnSpPr>
          <p:nvPr/>
        </p:nvCxnSpPr>
        <p:spPr>
          <a:xfrm flipH="1" flipV="1">
            <a:off x="10436494" y="3074027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80825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8996"/>
    </mc:Choice>
    <mc:Fallback>
      <p:transition spd="slow" advTm="189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7.40741E-7 L 0.22891 -0.1451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45" y="-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7996507" y="1717372"/>
            <a:ext cx="3153294" cy="4549179"/>
            <a:chOff x="440675" y="1861751"/>
            <a:chExt cx="3153294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feld 8"/>
            <p:cNvSpPr txBox="1"/>
            <p:nvPr/>
          </p:nvSpPr>
          <p:spPr>
            <a:xfrm>
              <a:off x="3202010" y="2777478"/>
              <a:ext cx="3919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</a:p>
          </p:txBody>
        </p:sp>
      </p:grpSp>
      <p:sp>
        <p:nvSpPr>
          <p:cNvPr id="12" name="Textfeld 11"/>
          <p:cNvSpPr txBox="1"/>
          <p:nvPr/>
        </p:nvSpPr>
        <p:spPr>
          <a:xfrm>
            <a:off x="697832" y="622518"/>
            <a:ext cx="857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Hauptprogramm, Unterprogramm oder ISR mit niedrigerer Priorität</a:t>
            </a:r>
          </a:p>
        </p:txBody>
      </p:sp>
      <p:cxnSp>
        <p:nvCxnSpPr>
          <p:cNvPr id="64" name="Gerade Verbindung mit Pfeil 63"/>
          <p:cNvCxnSpPr/>
          <p:nvPr/>
        </p:nvCxnSpPr>
        <p:spPr>
          <a:xfrm>
            <a:off x="1552075" y="1034716"/>
            <a:ext cx="0" cy="22914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 Verbindung mit Pfeil 66"/>
          <p:cNvCxnSpPr/>
          <p:nvPr/>
        </p:nvCxnSpPr>
        <p:spPr>
          <a:xfrm>
            <a:off x="1552075" y="3753853"/>
            <a:ext cx="0" cy="2512698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842707" y="3263522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erade Verbindung mit Pfeil 28"/>
          <p:cNvCxnSpPr/>
          <p:nvPr/>
        </p:nvCxnSpPr>
        <p:spPr>
          <a:xfrm>
            <a:off x="4170949" y="2180449"/>
            <a:ext cx="0" cy="22914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V="1">
            <a:off x="1552075" y="2180449"/>
            <a:ext cx="2618874" cy="1145733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feld 18"/>
          <p:cNvSpPr txBox="1"/>
          <p:nvPr/>
        </p:nvSpPr>
        <p:spPr>
          <a:xfrm>
            <a:off x="4222135" y="2801857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ISR</a:t>
            </a:r>
          </a:p>
        </p:txBody>
      </p:sp>
      <p:sp>
        <p:nvSpPr>
          <p:cNvPr id="36" name="Rechteck 35"/>
          <p:cNvSpPr/>
          <p:nvPr/>
        </p:nvSpPr>
        <p:spPr>
          <a:xfrm>
            <a:off x="8370792" y="2788986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37" name="Rechteck 36"/>
          <p:cNvSpPr/>
          <p:nvPr/>
        </p:nvSpPr>
        <p:spPr>
          <a:xfrm>
            <a:off x="9900108" y="2851007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38" name="Gerader Verbinder 37"/>
          <p:cNvCxnSpPr>
            <a:endCxn id="37" idx="3"/>
          </p:cNvCxnSpPr>
          <p:nvPr/>
        </p:nvCxnSpPr>
        <p:spPr>
          <a:xfrm flipH="1" flipV="1">
            <a:off x="10470413" y="3076544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6019879" y="1754067"/>
            <a:ext cx="5437571" cy="1193021"/>
          </a:xfrm>
          <a:prstGeom prst="wedgeRoundRectCallout">
            <a:avLst>
              <a:gd name="adj1" fmla="val -52452"/>
              <a:gd name="adj2" fmla="val 6876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NVIC verzweigt in die Interrupt Service Routine (ISR)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26527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640"/>
    </mc:Choice>
    <mc:Fallback>
      <p:transition spd="slow" advTm="86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7996507" y="1717372"/>
            <a:ext cx="3153294" cy="4549179"/>
            <a:chOff x="440675" y="1861751"/>
            <a:chExt cx="3153294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feld 8"/>
            <p:cNvSpPr txBox="1"/>
            <p:nvPr/>
          </p:nvSpPr>
          <p:spPr>
            <a:xfrm>
              <a:off x="3202010" y="2777478"/>
              <a:ext cx="3919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</a:p>
          </p:txBody>
        </p:sp>
      </p:grpSp>
      <p:sp>
        <p:nvSpPr>
          <p:cNvPr id="12" name="Textfeld 11"/>
          <p:cNvSpPr txBox="1"/>
          <p:nvPr/>
        </p:nvSpPr>
        <p:spPr>
          <a:xfrm>
            <a:off x="697832" y="622518"/>
            <a:ext cx="857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Hauptprogramm, Unterprogramm oder ISR mit niedrigerer Priorität</a:t>
            </a:r>
          </a:p>
        </p:txBody>
      </p:sp>
      <p:cxnSp>
        <p:nvCxnSpPr>
          <p:cNvPr id="64" name="Gerade Verbindung mit Pfeil 63"/>
          <p:cNvCxnSpPr/>
          <p:nvPr/>
        </p:nvCxnSpPr>
        <p:spPr>
          <a:xfrm>
            <a:off x="1552075" y="1034716"/>
            <a:ext cx="0" cy="22914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 Verbindung mit Pfeil 66"/>
          <p:cNvCxnSpPr/>
          <p:nvPr/>
        </p:nvCxnSpPr>
        <p:spPr>
          <a:xfrm>
            <a:off x="1552075" y="3753853"/>
            <a:ext cx="0" cy="2512698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792067" y="3947059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erade Verbindung mit Pfeil 28"/>
          <p:cNvCxnSpPr/>
          <p:nvPr/>
        </p:nvCxnSpPr>
        <p:spPr>
          <a:xfrm>
            <a:off x="4170949" y="2180449"/>
            <a:ext cx="0" cy="22914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V="1">
            <a:off x="1552075" y="2180449"/>
            <a:ext cx="2618874" cy="1145733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feld 18"/>
          <p:cNvSpPr txBox="1"/>
          <p:nvPr/>
        </p:nvSpPr>
        <p:spPr>
          <a:xfrm>
            <a:off x="4222135" y="2801857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ISR</a:t>
            </a:r>
          </a:p>
        </p:txBody>
      </p:sp>
      <p:cxnSp>
        <p:nvCxnSpPr>
          <p:cNvPr id="16" name="Gerade Verbindung mit Pfeil 15"/>
          <p:cNvCxnSpPr/>
          <p:nvPr/>
        </p:nvCxnSpPr>
        <p:spPr>
          <a:xfrm>
            <a:off x="1552075" y="3753853"/>
            <a:ext cx="0" cy="2512698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hteck 16"/>
          <p:cNvSpPr/>
          <p:nvPr/>
        </p:nvSpPr>
        <p:spPr>
          <a:xfrm>
            <a:off x="2132025" y="4553002"/>
            <a:ext cx="1501511" cy="1956082"/>
          </a:xfrm>
          <a:prstGeom prst="rect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pSp>
        <p:nvGrpSpPr>
          <p:cNvPr id="18" name="Gruppieren 17"/>
          <p:cNvGrpSpPr/>
          <p:nvPr/>
        </p:nvGrpSpPr>
        <p:grpSpPr>
          <a:xfrm>
            <a:off x="5090089" y="3717109"/>
            <a:ext cx="1082842" cy="1285476"/>
            <a:chOff x="2298032" y="4692316"/>
            <a:chExt cx="1082842" cy="1285476"/>
          </a:xfrm>
        </p:grpSpPr>
        <p:sp>
          <p:nvSpPr>
            <p:cNvPr id="20" name="Rechteck 19"/>
            <p:cNvSpPr/>
            <p:nvPr/>
          </p:nvSpPr>
          <p:spPr>
            <a:xfrm>
              <a:off x="2298032" y="4692316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R0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21" name="Rechteck 20"/>
            <p:cNvSpPr/>
            <p:nvPr/>
          </p:nvSpPr>
          <p:spPr>
            <a:xfrm>
              <a:off x="2298032" y="5010202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22" name="Rechteck 21"/>
            <p:cNvSpPr/>
            <p:nvPr/>
          </p:nvSpPr>
          <p:spPr>
            <a:xfrm>
              <a:off x="2298032" y="5335054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R2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23" name="Rechteck 22"/>
            <p:cNvSpPr/>
            <p:nvPr/>
          </p:nvSpPr>
          <p:spPr>
            <a:xfrm>
              <a:off x="2298032" y="5652940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R3</a:t>
              </a:r>
              <a:endParaRPr lang="de-DE" dirty="0">
                <a:solidFill>
                  <a:srgbClr val="FF0000"/>
                </a:solidFill>
              </a:endParaRPr>
            </a:p>
          </p:txBody>
        </p:sp>
      </p:grpSp>
      <p:sp>
        <p:nvSpPr>
          <p:cNvPr id="24" name="Textfeld 23"/>
          <p:cNvSpPr txBox="1"/>
          <p:nvPr/>
        </p:nvSpPr>
        <p:spPr>
          <a:xfrm>
            <a:off x="2406319" y="6082232"/>
            <a:ext cx="704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CPU</a:t>
            </a:r>
          </a:p>
        </p:txBody>
      </p:sp>
      <p:cxnSp>
        <p:nvCxnSpPr>
          <p:cNvPr id="25" name="Gerader Verbinder 24"/>
          <p:cNvCxnSpPr/>
          <p:nvPr/>
        </p:nvCxnSpPr>
        <p:spPr>
          <a:xfrm>
            <a:off x="5085713" y="3076544"/>
            <a:ext cx="0" cy="2482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>
            <a:off x="6172931" y="3076544"/>
            <a:ext cx="0" cy="2482045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5106675" y="3255444"/>
            <a:ext cx="84132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Stack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5106675" y="5115302"/>
            <a:ext cx="7922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RAM</a:t>
            </a:r>
          </a:p>
        </p:txBody>
      </p:sp>
      <p:grpSp>
        <p:nvGrpSpPr>
          <p:cNvPr id="30" name="Gruppieren 29"/>
          <p:cNvGrpSpPr/>
          <p:nvPr/>
        </p:nvGrpSpPr>
        <p:grpSpPr>
          <a:xfrm>
            <a:off x="2300219" y="4686569"/>
            <a:ext cx="1082842" cy="1285476"/>
            <a:chOff x="2298032" y="4692316"/>
            <a:chExt cx="1082842" cy="1285476"/>
          </a:xfrm>
        </p:grpSpPr>
        <p:sp>
          <p:nvSpPr>
            <p:cNvPr id="31" name="Rechteck 30"/>
            <p:cNvSpPr/>
            <p:nvPr/>
          </p:nvSpPr>
          <p:spPr>
            <a:xfrm>
              <a:off x="2298032" y="4692316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R0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2" name="Rechteck 31"/>
            <p:cNvSpPr/>
            <p:nvPr/>
          </p:nvSpPr>
          <p:spPr>
            <a:xfrm>
              <a:off x="2298032" y="5010202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3" name="Rechteck 32"/>
            <p:cNvSpPr/>
            <p:nvPr/>
          </p:nvSpPr>
          <p:spPr>
            <a:xfrm>
              <a:off x="2298032" y="5335054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R2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4" name="Rechteck 33"/>
            <p:cNvSpPr/>
            <p:nvPr/>
          </p:nvSpPr>
          <p:spPr>
            <a:xfrm>
              <a:off x="2298032" y="5652940"/>
              <a:ext cx="1082842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R3</a:t>
              </a:r>
              <a:endParaRPr lang="de-DE" dirty="0">
                <a:solidFill>
                  <a:srgbClr val="FF0000"/>
                </a:solidFill>
              </a:endParaRPr>
            </a:p>
          </p:txBody>
        </p:sp>
      </p:grpSp>
      <p:sp>
        <p:nvSpPr>
          <p:cNvPr id="36" name="Rechteck 35"/>
          <p:cNvSpPr/>
          <p:nvPr/>
        </p:nvSpPr>
        <p:spPr>
          <a:xfrm>
            <a:off x="8381410" y="2787993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37" name="Rechteck 36"/>
          <p:cNvSpPr/>
          <p:nvPr/>
        </p:nvSpPr>
        <p:spPr>
          <a:xfrm>
            <a:off x="9910726" y="2850014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38" name="Gerader Verbinder 37"/>
          <p:cNvCxnSpPr>
            <a:endCxn id="37" idx="3"/>
          </p:cNvCxnSpPr>
          <p:nvPr/>
        </p:nvCxnSpPr>
        <p:spPr>
          <a:xfrm flipH="1" flipV="1">
            <a:off x="10481031" y="3075551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6019879" y="1084183"/>
            <a:ext cx="5437571" cy="1862905"/>
          </a:xfrm>
          <a:prstGeom prst="wedgeRoundRectCallout">
            <a:avLst>
              <a:gd name="adj1" fmla="val -25236"/>
              <a:gd name="adj2" fmla="val 9653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>
              <a:buClr>
                <a:srgbClr val="000000"/>
              </a:buClr>
              <a:buSzPts val="1400"/>
            </a:pP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Nachdem alle Anweisungen der ISR </a:t>
            </a:r>
            <a:r>
              <a:rPr lang="de-DE" sz="2400" dirty="0" err="1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abgearbeitetet</a:t>
            </a: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sind:</a:t>
            </a:r>
          </a:p>
          <a:p>
            <a:pPr lvl="0">
              <a:buClr>
                <a:srgbClr val="000000"/>
              </a:buClr>
              <a:buSzPts val="1400"/>
            </a:pPr>
            <a:r>
              <a:rPr lang="de-DE" sz="2400" dirty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NVIC 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holt die gesicherten Registerinhalte vom Stack (RAM) zurück</a:t>
            </a:r>
            <a:endParaRPr lang="de-DE" sz="2400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19100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247"/>
    </mc:Choice>
    <mc:Fallback>
      <p:transition spd="slow" advTm="132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4167E-6 1.85185E-6 L -0.22891 0.14143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45" y="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7996507" y="1717372"/>
            <a:ext cx="3153294" cy="4549179"/>
            <a:chOff x="440675" y="1861751"/>
            <a:chExt cx="3153294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feld 8"/>
            <p:cNvSpPr txBox="1"/>
            <p:nvPr/>
          </p:nvSpPr>
          <p:spPr>
            <a:xfrm>
              <a:off x="3202010" y="2777478"/>
              <a:ext cx="39195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sz="2400" dirty="0" smtClean="0">
                  <a:solidFill>
                    <a:srgbClr val="FF0000"/>
                  </a:solidFill>
                </a:rPr>
                <a:t>1</a:t>
              </a:r>
            </a:p>
          </p:txBody>
        </p:sp>
      </p:grpSp>
      <p:sp>
        <p:nvSpPr>
          <p:cNvPr id="12" name="Textfeld 11"/>
          <p:cNvSpPr txBox="1"/>
          <p:nvPr/>
        </p:nvSpPr>
        <p:spPr>
          <a:xfrm>
            <a:off x="697832" y="622518"/>
            <a:ext cx="85731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Hauptprogramm, Unterprogramm oder ISR mit niedrigerer Priorität</a:t>
            </a:r>
          </a:p>
        </p:txBody>
      </p:sp>
      <p:cxnSp>
        <p:nvCxnSpPr>
          <p:cNvPr id="64" name="Gerade Verbindung mit Pfeil 63"/>
          <p:cNvCxnSpPr/>
          <p:nvPr/>
        </p:nvCxnSpPr>
        <p:spPr>
          <a:xfrm>
            <a:off x="1552075" y="1034716"/>
            <a:ext cx="0" cy="22914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Gerade Verbindung mit Pfeil 66"/>
          <p:cNvCxnSpPr/>
          <p:nvPr/>
        </p:nvCxnSpPr>
        <p:spPr>
          <a:xfrm>
            <a:off x="1552075" y="3753853"/>
            <a:ext cx="0" cy="2512698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Google Shape;365;g6fe11b7731_0_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343873" y="3865101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9" name="Gerade Verbindung mit Pfeil 28"/>
          <p:cNvCxnSpPr/>
          <p:nvPr/>
        </p:nvCxnSpPr>
        <p:spPr>
          <a:xfrm>
            <a:off x="4170949" y="2180449"/>
            <a:ext cx="0" cy="2291467"/>
          </a:xfrm>
          <a:prstGeom prst="straightConnector1">
            <a:avLst/>
          </a:prstGeom>
          <a:ln w="508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Gerade Verbindung mit Pfeil 34"/>
          <p:cNvCxnSpPr/>
          <p:nvPr/>
        </p:nvCxnSpPr>
        <p:spPr>
          <a:xfrm flipV="1">
            <a:off x="1552075" y="2180449"/>
            <a:ext cx="2618874" cy="1145733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feld 18"/>
          <p:cNvSpPr txBox="1"/>
          <p:nvPr/>
        </p:nvSpPr>
        <p:spPr>
          <a:xfrm>
            <a:off x="4222135" y="2801857"/>
            <a:ext cx="5693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ISR</a:t>
            </a:r>
          </a:p>
        </p:txBody>
      </p:sp>
      <p:cxnSp>
        <p:nvCxnSpPr>
          <p:cNvPr id="16" name="Gerade Verbindung mit Pfeil 15"/>
          <p:cNvCxnSpPr/>
          <p:nvPr/>
        </p:nvCxnSpPr>
        <p:spPr>
          <a:xfrm flipH="1" flipV="1">
            <a:off x="1552075" y="3753853"/>
            <a:ext cx="2618874" cy="718063"/>
          </a:xfrm>
          <a:prstGeom prst="straightConnector1">
            <a:avLst/>
          </a:prstGeom>
          <a:ln w="50800">
            <a:solidFill>
              <a:schemeClr val="accent6">
                <a:lumMod val="75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hteck 19"/>
          <p:cNvSpPr/>
          <p:nvPr/>
        </p:nvSpPr>
        <p:spPr>
          <a:xfrm>
            <a:off x="8278173" y="2678180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21" name="Rechteck 20"/>
          <p:cNvSpPr/>
          <p:nvPr/>
        </p:nvSpPr>
        <p:spPr>
          <a:xfrm>
            <a:off x="9807489" y="2740201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2" name="Gerader Verbinder 21"/>
          <p:cNvCxnSpPr>
            <a:endCxn id="21" idx="3"/>
          </p:cNvCxnSpPr>
          <p:nvPr/>
        </p:nvCxnSpPr>
        <p:spPr>
          <a:xfrm flipH="1" flipV="1">
            <a:off x="10377794" y="2965738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6019879" y="2194619"/>
            <a:ext cx="5437571" cy="1222349"/>
          </a:xfrm>
          <a:prstGeom prst="wedgeRoundRectCallout">
            <a:avLst>
              <a:gd name="adj1" fmla="val -52452"/>
              <a:gd name="adj2" fmla="val 6876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NVIC verzweigt zurück zum laufenden Programm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7787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592"/>
    </mc:Choice>
    <mc:Fallback>
      <p:transition spd="slow" advTm="659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4" name="Google Shape;56;p1"/>
          <p:cNvSpPr/>
          <p:nvPr/>
        </p:nvSpPr>
        <p:spPr>
          <a:xfrm>
            <a:off x="4314043" y="4280368"/>
            <a:ext cx="4189938" cy="1222349"/>
          </a:xfrm>
          <a:prstGeom prst="wedgeRoundRectCallout">
            <a:avLst>
              <a:gd name="adj1" fmla="val -64283"/>
              <a:gd name="adj2" fmla="val -2199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Dazu sind Initialisierungen erforderlich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430672" y="3744785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 flipV="1">
            <a:off x="6557211" y="2588150"/>
            <a:ext cx="277648" cy="10338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409012" y="2178177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</a:p>
        </p:txBody>
      </p:sp>
      <p:sp>
        <p:nvSpPr>
          <p:cNvPr id="19" name="Rechteck 18"/>
          <p:cNvSpPr/>
          <p:nvPr/>
        </p:nvSpPr>
        <p:spPr>
          <a:xfrm>
            <a:off x="3061374" y="2396209"/>
            <a:ext cx="15938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>
                <a:solidFill>
                  <a:srgbClr val="FF0000"/>
                </a:solidFill>
              </a:rPr>
              <a:t>TIM6_IRQn</a:t>
            </a:r>
          </a:p>
        </p:txBody>
      </p:sp>
      <p:sp>
        <p:nvSpPr>
          <p:cNvPr id="20" name="Rechteck 19"/>
          <p:cNvSpPr/>
          <p:nvPr/>
        </p:nvSpPr>
        <p:spPr>
          <a:xfrm>
            <a:off x="4590690" y="2458230"/>
            <a:ext cx="570305" cy="45107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1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1" name="Gerader Verbinder 20"/>
          <p:cNvCxnSpPr>
            <a:endCxn id="20" idx="3"/>
          </p:cNvCxnSpPr>
          <p:nvPr/>
        </p:nvCxnSpPr>
        <p:spPr>
          <a:xfrm flipH="1" flipV="1">
            <a:off x="5160995" y="2683767"/>
            <a:ext cx="270162" cy="7053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966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41"/>
    </mc:Choice>
    <mc:Fallback>
      <p:transition spd="slow" advTm="45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/>
                    <a:t>Q D</a:t>
                  </a:r>
                  <a:endParaRPr lang="de-DE" dirty="0"/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</a:t>
                  </a:r>
                  <a:endParaRPr lang="de-DE" dirty="0"/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866259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-&gt;ARR</a:t>
                  </a: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20842" y="4682201"/>
                  <a:ext cx="1868710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-&gt;CNT</a:t>
                  </a:r>
                </a:p>
                <a:p>
                  <a:r>
                    <a:rPr lang="de-DE" dirty="0" smtClean="0"/>
                    <a:t>CTR DIV 16</a:t>
                  </a: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CMP</a:t>
                  </a:r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372003" y="2606771"/>
                  <a:ext cx="872644" cy="55313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40658" h="162232">
                      <a:moveTo>
                        <a:pt x="840658" y="162232"/>
                      </a:moveTo>
                      <a:lnTo>
                        <a:pt x="405581" y="1622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98486" y="1655415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UIE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4 oder 5</a:t>
                  </a:r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Google Shape;56;p1"/>
          <p:cNvSpPr/>
          <p:nvPr/>
        </p:nvSpPr>
        <p:spPr>
          <a:xfrm>
            <a:off x="5117512" y="4332777"/>
            <a:ext cx="6571384" cy="2205889"/>
          </a:xfrm>
          <a:prstGeom prst="wedgeRoundRectCallout">
            <a:avLst>
              <a:gd name="adj1" fmla="val -62215"/>
              <a:gd name="adj2" fmla="val -1884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Bei einem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Timerüberlauf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wird das Update-Interrupt-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Flag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(UIF) des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Timers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auf 1 gesetzt. Wenn Update-Interrupt-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Enable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des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Timers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auf 1 gesetzt ist, wird UIF=1 an den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Nested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Vector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Interrupt Controller (NVIC) weitergeleitet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2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089560" y="4865454"/>
            <a:ext cx="1159903" cy="170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40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8006"/>
    </mc:Choice>
    <mc:Fallback>
      <p:transition spd="slow" advTm="380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4" name="Google Shape;56;p1"/>
          <p:cNvSpPr/>
          <p:nvPr/>
        </p:nvSpPr>
        <p:spPr>
          <a:xfrm>
            <a:off x="878883" y="1608698"/>
            <a:ext cx="4189938" cy="1222349"/>
          </a:xfrm>
          <a:prstGeom prst="wedgeRoundRectCallout">
            <a:avLst>
              <a:gd name="adj1" fmla="val 44356"/>
              <a:gd name="adj2" fmla="val 86520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Das Update Interrupt </a:t>
            </a: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Flag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zurücksetzen.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 flipV="1">
            <a:off x="6557211" y="2588150"/>
            <a:ext cx="277648" cy="10338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409012" y="2178177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</a:p>
        </p:txBody>
      </p:sp>
      <p:sp>
        <p:nvSpPr>
          <p:cNvPr id="4" name="Rechteck 3"/>
          <p:cNvSpPr/>
          <p:nvPr/>
        </p:nvSpPr>
        <p:spPr>
          <a:xfrm>
            <a:off x="6328058" y="3087156"/>
            <a:ext cx="354026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err="1" smtClean="0">
                <a:solidFill>
                  <a:srgbClr val="FF0000"/>
                </a:solidFill>
              </a:rPr>
              <a:t>mov</a:t>
            </a:r>
            <a:r>
              <a:rPr lang="de-DE" dirty="0" smtClean="0">
                <a:solidFill>
                  <a:srgbClr val="FF0000"/>
                </a:solidFill>
              </a:rPr>
              <a:t>	R1</a:t>
            </a:r>
            <a:r>
              <a:rPr lang="de-DE" dirty="0">
                <a:solidFill>
                  <a:srgbClr val="FF0000"/>
                </a:solidFill>
              </a:rPr>
              <a:t>,#0</a:t>
            </a:r>
          </a:p>
          <a:p>
            <a:r>
              <a:rPr lang="de-DE" dirty="0" err="1" smtClean="0">
                <a:solidFill>
                  <a:srgbClr val="FF0000"/>
                </a:solidFill>
              </a:rPr>
              <a:t>str</a:t>
            </a:r>
            <a:r>
              <a:rPr lang="de-DE" dirty="0" smtClean="0">
                <a:solidFill>
                  <a:srgbClr val="FF0000"/>
                </a:solidFill>
              </a:rPr>
              <a:t> 	R1</a:t>
            </a:r>
            <a:r>
              <a:rPr lang="de-DE" dirty="0">
                <a:solidFill>
                  <a:srgbClr val="FF0000"/>
                </a:solidFill>
              </a:rPr>
              <a:t>,[R3,SR</a:t>
            </a:r>
            <a:r>
              <a:rPr lang="de-DE" dirty="0" smtClean="0">
                <a:solidFill>
                  <a:srgbClr val="FF0000"/>
                </a:solidFill>
              </a:rPr>
              <a:t>]</a:t>
            </a:r>
          </a:p>
          <a:p>
            <a:r>
              <a:rPr lang="de-DE" dirty="0" smtClean="0">
                <a:solidFill>
                  <a:srgbClr val="FF0000"/>
                </a:solidFill>
              </a:rPr>
              <a:t>//</a:t>
            </a:r>
            <a:r>
              <a:rPr lang="de-DE" dirty="0">
                <a:solidFill>
                  <a:srgbClr val="FF0000"/>
                </a:solidFill>
              </a:rPr>
              <a:t>UIF =0 (Update Interrupt </a:t>
            </a:r>
            <a:r>
              <a:rPr lang="de-DE" dirty="0" err="1">
                <a:solidFill>
                  <a:srgbClr val="FF0000"/>
                </a:solidFill>
              </a:rPr>
              <a:t>Flag</a:t>
            </a:r>
            <a:r>
              <a:rPr lang="de-DE" dirty="0" smtClean="0">
                <a:solidFill>
                  <a:srgbClr val="FF0000"/>
                </a:solidFill>
              </a:rPr>
              <a:t>)</a:t>
            </a:r>
          </a:p>
          <a:p>
            <a:r>
              <a:rPr lang="de-DE" dirty="0" smtClean="0">
                <a:solidFill>
                  <a:srgbClr val="FF0000"/>
                </a:solidFill>
              </a:rPr>
              <a:t>//UIF zurücksetzen auf Anfangswert</a:t>
            </a:r>
            <a:endParaRPr lang="de-DE" dirty="0">
              <a:solidFill>
                <a:srgbClr val="FF0000"/>
              </a:solidFill>
            </a:endParaRPr>
          </a:p>
        </p:txBody>
      </p:sp>
      <p:pic>
        <p:nvPicPr>
          <p:cNvPr id="19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866121" y="3163403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258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9910"/>
    </mc:Choice>
    <mc:Fallback>
      <p:transition spd="slow" advTm="299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</a:t>
            </a:r>
            <a:endParaRPr lang="de-DE" sz="2400" dirty="0">
              <a:solidFill>
                <a:srgbClr val="FF0000"/>
              </a:solidFill>
            </a:endParaRPr>
          </a:p>
        </p:txBody>
      </p:sp>
      <p:sp>
        <p:nvSpPr>
          <p:cNvPr id="74" name="Google Shape;56;p1"/>
          <p:cNvSpPr/>
          <p:nvPr/>
        </p:nvSpPr>
        <p:spPr>
          <a:xfrm>
            <a:off x="815199" y="2248089"/>
            <a:ext cx="4189938" cy="1222349"/>
          </a:xfrm>
          <a:prstGeom prst="wedgeRoundRectCallout">
            <a:avLst>
              <a:gd name="adj1" fmla="val 45315"/>
              <a:gd name="adj2" fmla="val 81588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Timerinterrupt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freigeben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r Verbinder 25"/>
          <p:cNvCxnSpPr/>
          <p:nvPr/>
        </p:nvCxnSpPr>
        <p:spPr>
          <a:xfrm flipH="1" flipV="1">
            <a:off x="6557211" y="2588150"/>
            <a:ext cx="277648" cy="103384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391304" y="2150329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</a:p>
        </p:txBody>
      </p:sp>
      <p:sp>
        <p:nvSpPr>
          <p:cNvPr id="4" name="Rechteck 3"/>
          <p:cNvSpPr/>
          <p:nvPr/>
        </p:nvSpPr>
        <p:spPr>
          <a:xfrm>
            <a:off x="6328058" y="3087156"/>
            <a:ext cx="3540265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//1. UIF </a:t>
            </a:r>
            <a:r>
              <a:rPr lang="de-DE" dirty="0">
                <a:solidFill>
                  <a:srgbClr val="FF0000"/>
                </a:solidFill>
              </a:rPr>
              <a:t>=0 (Update Interrupt </a:t>
            </a:r>
            <a:r>
              <a:rPr lang="de-DE" dirty="0" err="1">
                <a:solidFill>
                  <a:srgbClr val="FF0000"/>
                </a:solidFill>
              </a:rPr>
              <a:t>Flag</a:t>
            </a:r>
            <a:r>
              <a:rPr lang="de-DE" dirty="0">
                <a:solidFill>
                  <a:srgbClr val="FF0000"/>
                </a:solidFill>
              </a:rPr>
              <a:t>)</a:t>
            </a:r>
          </a:p>
          <a:p>
            <a:r>
              <a:rPr lang="de-DE" dirty="0">
                <a:solidFill>
                  <a:srgbClr val="FF0000"/>
                </a:solidFill>
              </a:rPr>
              <a:t>//UIF zurücksetzen auf </a:t>
            </a:r>
            <a:r>
              <a:rPr lang="de-DE" dirty="0" smtClean="0">
                <a:solidFill>
                  <a:srgbClr val="FF0000"/>
                </a:solidFill>
              </a:rPr>
              <a:t>Anfangswert</a:t>
            </a:r>
          </a:p>
          <a:p>
            <a:r>
              <a:rPr lang="de-DE" dirty="0" err="1" smtClean="0">
                <a:solidFill>
                  <a:srgbClr val="FF0000"/>
                </a:solidFill>
              </a:rPr>
              <a:t>mov</a:t>
            </a:r>
            <a:r>
              <a:rPr lang="de-DE" dirty="0">
                <a:solidFill>
                  <a:srgbClr val="FF0000"/>
                </a:solidFill>
              </a:rPr>
              <a:t>	R1,#0</a:t>
            </a:r>
          </a:p>
          <a:p>
            <a:r>
              <a:rPr lang="de-DE" dirty="0" err="1">
                <a:solidFill>
                  <a:srgbClr val="FF0000"/>
                </a:solidFill>
              </a:rPr>
              <a:t>str</a:t>
            </a:r>
            <a:r>
              <a:rPr lang="de-DE" dirty="0">
                <a:solidFill>
                  <a:srgbClr val="FF0000"/>
                </a:solidFill>
              </a:rPr>
              <a:t> 	R1,[R3,SR]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//</a:t>
            </a:r>
            <a:r>
              <a:rPr lang="de-DE" b="1" dirty="0">
                <a:solidFill>
                  <a:srgbClr val="FF0000"/>
                </a:solidFill>
              </a:rPr>
              <a:t>2. </a:t>
            </a:r>
            <a:r>
              <a:rPr lang="de-DE" b="1" dirty="0" err="1">
                <a:solidFill>
                  <a:srgbClr val="FF0000"/>
                </a:solidFill>
              </a:rPr>
              <a:t>Timerinterrupt</a:t>
            </a:r>
            <a:r>
              <a:rPr lang="de-DE" b="1" dirty="0">
                <a:solidFill>
                  <a:srgbClr val="FF0000"/>
                </a:solidFill>
              </a:rPr>
              <a:t> freigeben</a:t>
            </a:r>
          </a:p>
          <a:p>
            <a:r>
              <a:rPr lang="de-DE" b="1" dirty="0">
                <a:solidFill>
                  <a:srgbClr val="FF0000"/>
                </a:solidFill>
              </a:rPr>
              <a:t>movR1,#1</a:t>
            </a:r>
          </a:p>
          <a:p>
            <a:r>
              <a:rPr lang="de-DE" b="1" dirty="0" err="1">
                <a:solidFill>
                  <a:srgbClr val="FF0000"/>
                </a:solidFill>
              </a:rPr>
              <a:t>str</a:t>
            </a:r>
            <a:r>
              <a:rPr lang="de-DE" b="1" dirty="0">
                <a:solidFill>
                  <a:srgbClr val="FF0000"/>
                </a:solidFill>
              </a:rPr>
              <a:t> R1,[R3,DIER]</a:t>
            </a:r>
          </a:p>
        </p:txBody>
      </p:sp>
      <p:cxnSp>
        <p:nvCxnSpPr>
          <p:cNvPr id="20" name="Gerader Verbinder 19"/>
          <p:cNvCxnSpPr>
            <a:endCxn id="14" idx="1"/>
          </p:cNvCxnSpPr>
          <p:nvPr/>
        </p:nvCxnSpPr>
        <p:spPr>
          <a:xfrm flipH="1" flipV="1">
            <a:off x="6563906" y="2670382"/>
            <a:ext cx="270953" cy="2292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Ellipse 6"/>
          <p:cNvSpPr/>
          <p:nvPr/>
        </p:nvSpPr>
        <p:spPr>
          <a:xfrm>
            <a:off x="6245750" y="2119023"/>
            <a:ext cx="846813" cy="826935"/>
          </a:xfrm>
          <a:prstGeom prst="ellipse">
            <a:avLst/>
          </a:prstGeom>
          <a:noFill/>
          <a:ln w="254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5" name="Google Shape;57;p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4954606" y="3861685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4177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646"/>
    </mc:Choice>
    <mc:Fallback>
      <p:transition spd="slow" advTm="256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Rechteck 38"/>
          <p:cNvSpPr/>
          <p:nvPr/>
        </p:nvSpPr>
        <p:spPr>
          <a:xfrm>
            <a:off x="6328058" y="3087156"/>
            <a:ext cx="3540265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//1. UIF </a:t>
            </a:r>
            <a:r>
              <a:rPr lang="de-DE" dirty="0">
                <a:solidFill>
                  <a:srgbClr val="FF0000"/>
                </a:solidFill>
              </a:rPr>
              <a:t>=0 (Update Interrupt </a:t>
            </a:r>
            <a:r>
              <a:rPr lang="de-DE" dirty="0" err="1">
                <a:solidFill>
                  <a:srgbClr val="FF0000"/>
                </a:solidFill>
              </a:rPr>
              <a:t>Flag</a:t>
            </a:r>
            <a:r>
              <a:rPr lang="de-DE" dirty="0">
                <a:solidFill>
                  <a:srgbClr val="FF0000"/>
                </a:solidFill>
              </a:rPr>
              <a:t>)</a:t>
            </a:r>
          </a:p>
          <a:p>
            <a:r>
              <a:rPr lang="de-DE" dirty="0">
                <a:solidFill>
                  <a:srgbClr val="FF0000"/>
                </a:solidFill>
              </a:rPr>
              <a:t>//UIF zurücksetzen auf </a:t>
            </a:r>
            <a:r>
              <a:rPr lang="de-DE" dirty="0" smtClean="0">
                <a:solidFill>
                  <a:srgbClr val="FF0000"/>
                </a:solidFill>
              </a:rPr>
              <a:t>Anfangswert</a:t>
            </a:r>
          </a:p>
          <a:p>
            <a:r>
              <a:rPr lang="de-DE" dirty="0" err="1" smtClean="0">
                <a:solidFill>
                  <a:srgbClr val="FF0000"/>
                </a:solidFill>
              </a:rPr>
              <a:t>mov</a:t>
            </a:r>
            <a:r>
              <a:rPr lang="de-DE" dirty="0">
                <a:solidFill>
                  <a:srgbClr val="FF0000"/>
                </a:solidFill>
              </a:rPr>
              <a:t>	R1,#0</a:t>
            </a:r>
          </a:p>
          <a:p>
            <a:r>
              <a:rPr lang="de-DE" dirty="0" err="1">
                <a:solidFill>
                  <a:srgbClr val="FF0000"/>
                </a:solidFill>
              </a:rPr>
              <a:t>str</a:t>
            </a:r>
            <a:r>
              <a:rPr lang="de-DE" dirty="0">
                <a:solidFill>
                  <a:srgbClr val="FF0000"/>
                </a:solidFill>
              </a:rPr>
              <a:t> 	R1,[R3,SR]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//</a:t>
            </a:r>
            <a:r>
              <a:rPr lang="de-DE" b="1" dirty="0">
                <a:solidFill>
                  <a:srgbClr val="FF0000"/>
                </a:solidFill>
              </a:rPr>
              <a:t>2. </a:t>
            </a:r>
            <a:r>
              <a:rPr lang="de-DE" b="1" dirty="0" err="1">
                <a:solidFill>
                  <a:srgbClr val="FF0000"/>
                </a:solidFill>
              </a:rPr>
              <a:t>Timerinterrupt</a:t>
            </a:r>
            <a:r>
              <a:rPr lang="de-DE" b="1" dirty="0">
                <a:solidFill>
                  <a:srgbClr val="FF0000"/>
                </a:solidFill>
              </a:rPr>
              <a:t> freigeben</a:t>
            </a:r>
          </a:p>
          <a:p>
            <a:r>
              <a:rPr lang="de-DE" b="1" dirty="0">
                <a:solidFill>
                  <a:srgbClr val="FF0000"/>
                </a:solidFill>
              </a:rPr>
              <a:t>movR1,#1</a:t>
            </a:r>
          </a:p>
          <a:p>
            <a:r>
              <a:rPr lang="de-DE" b="1" dirty="0" err="1">
                <a:solidFill>
                  <a:srgbClr val="FF0000"/>
                </a:solidFill>
              </a:rPr>
              <a:t>str</a:t>
            </a:r>
            <a:r>
              <a:rPr lang="de-DE" b="1" dirty="0">
                <a:solidFill>
                  <a:srgbClr val="FF0000"/>
                </a:solidFill>
              </a:rPr>
              <a:t> R1,[R3,DIER]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 TIM6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391304" y="2150329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</a:p>
        </p:txBody>
      </p:sp>
      <p:cxnSp>
        <p:nvCxnSpPr>
          <p:cNvPr id="20" name="Gerader Verbinder 19"/>
          <p:cNvCxnSpPr>
            <a:endCxn id="14" idx="1"/>
          </p:cNvCxnSpPr>
          <p:nvPr/>
        </p:nvCxnSpPr>
        <p:spPr>
          <a:xfrm flipH="1" flipV="1">
            <a:off x="6563906" y="2670382"/>
            <a:ext cx="270953" cy="2292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1254134" y="4725514"/>
            <a:ext cx="4189938" cy="1968052"/>
          </a:xfrm>
          <a:prstGeom prst="wedgeRoundRectCallout">
            <a:avLst>
              <a:gd name="adj1" fmla="val 11500"/>
              <a:gd name="adj2" fmla="val -62551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Die Anfangsadresse der ISR in der Vektortabelle eintragen, an der Stelle (TIM6_IRQn) die für z.B. TIM6 reserviert ist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109131" y="3224718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" name="Gerade Verbindung mit Pfeil 12"/>
          <p:cNvCxnSpPr/>
          <p:nvPr/>
        </p:nvCxnSpPr>
        <p:spPr>
          <a:xfrm>
            <a:off x="4963886" y="2611994"/>
            <a:ext cx="1852802" cy="275067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903771" y="219649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RTC_Alarm_IRQHandler</a:t>
            </a:r>
            <a:endParaRPr lang="de-DE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USB_FS_WKUP_IRQHandler</a:t>
            </a:r>
            <a:endParaRPr lang="de-DE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isrTIM6+1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//TIM6_IRQHandler</a:t>
            </a:r>
          </a:p>
          <a:p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isrTIM7+1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//TIM7_IRQHandler</a:t>
            </a:r>
          </a:p>
          <a:p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0</a:t>
            </a:r>
          </a:p>
          <a:p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TIM5_IRQHandler</a:t>
            </a:r>
            <a:endParaRPr lang="de-DE" dirty="0"/>
          </a:p>
        </p:txBody>
      </p:sp>
      <p:grpSp>
        <p:nvGrpSpPr>
          <p:cNvPr id="21" name="Gruppieren 20"/>
          <p:cNvGrpSpPr/>
          <p:nvPr/>
        </p:nvGrpSpPr>
        <p:grpSpPr>
          <a:xfrm>
            <a:off x="5951725" y="3655564"/>
            <a:ext cx="4377979" cy="2889653"/>
            <a:chOff x="5951725" y="3655564"/>
            <a:chExt cx="4377979" cy="2889653"/>
          </a:xfrm>
        </p:grpSpPr>
        <p:sp>
          <p:nvSpPr>
            <p:cNvPr id="5" name="Rechteck 4"/>
            <p:cNvSpPr/>
            <p:nvPr/>
          </p:nvSpPr>
          <p:spPr>
            <a:xfrm>
              <a:off x="6328058" y="4010486"/>
              <a:ext cx="34910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/>
                <a:t>TIM6-&gt;DIER=1;           </a:t>
              </a:r>
              <a:endParaRPr lang="de-DE" dirty="0" smtClean="0"/>
            </a:p>
            <a:p>
              <a:r>
                <a:rPr lang="de-DE" dirty="0" smtClean="0"/>
                <a:t>//</a:t>
              </a:r>
              <a:r>
                <a:rPr lang="de-DE" dirty="0"/>
                <a:t>UIE = 1 (Update Interrupt </a:t>
              </a:r>
              <a:r>
                <a:rPr lang="de-DE" dirty="0" err="1"/>
                <a:t>Enable</a:t>
              </a:r>
              <a:r>
                <a:rPr lang="de-DE" dirty="0"/>
                <a:t>)</a:t>
              </a:r>
            </a:p>
          </p:txBody>
        </p:sp>
        <p:sp>
          <p:nvSpPr>
            <p:cNvPr id="9" name="Rechteck 8"/>
            <p:cNvSpPr/>
            <p:nvPr/>
          </p:nvSpPr>
          <p:spPr>
            <a:xfrm>
              <a:off x="5951725" y="3655564"/>
              <a:ext cx="4377979" cy="2889653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grpSp>
          <p:nvGrpSpPr>
            <p:cNvPr id="25" name="Gruppieren 24"/>
            <p:cNvGrpSpPr/>
            <p:nvPr/>
          </p:nvGrpSpPr>
          <p:grpSpPr>
            <a:xfrm>
              <a:off x="6426714" y="4572642"/>
              <a:ext cx="1489847" cy="1285476"/>
              <a:chOff x="2298032" y="4692316"/>
              <a:chExt cx="1082842" cy="1285476"/>
            </a:xfrm>
          </p:grpSpPr>
          <p:sp>
            <p:nvSpPr>
              <p:cNvPr id="27" name="Rechteck 26"/>
              <p:cNvSpPr/>
              <p:nvPr/>
            </p:nvSpPr>
            <p:spPr>
              <a:xfrm>
                <a:off x="2298032" y="4692316"/>
                <a:ext cx="1082842" cy="32485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8" name="Rechteck 27"/>
              <p:cNvSpPr/>
              <p:nvPr/>
            </p:nvSpPr>
            <p:spPr>
              <a:xfrm>
                <a:off x="2298032" y="5010202"/>
                <a:ext cx="1082842" cy="32485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0" name="Rechteck 29"/>
              <p:cNvSpPr/>
              <p:nvPr/>
            </p:nvSpPr>
            <p:spPr>
              <a:xfrm>
                <a:off x="2298032" y="5652940"/>
                <a:ext cx="1082842" cy="32485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32" name="Gerader Verbinder 31"/>
            <p:cNvCxnSpPr/>
            <p:nvPr/>
          </p:nvCxnSpPr>
          <p:spPr>
            <a:xfrm>
              <a:off x="6422339" y="3932077"/>
              <a:ext cx="0" cy="248204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Gerader Verbinder 32"/>
            <p:cNvCxnSpPr/>
            <p:nvPr/>
          </p:nvCxnSpPr>
          <p:spPr>
            <a:xfrm>
              <a:off x="7916561" y="3918534"/>
              <a:ext cx="0" cy="248204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Textfeld 33"/>
            <p:cNvSpPr txBox="1"/>
            <p:nvPr/>
          </p:nvSpPr>
          <p:spPr>
            <a:xfrm>
              <a:off x="6450474" y="3749831"/>
              <a:ext cx="109940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Vektor-</a:t>
              </a:r>
            </a:p>
            <a:p>
              <a:r>
                <a:rPr lang="de-DE" sz="2400" dirty="0" err="1" smtClean="0"/>
                <a:t>tabelle</a:t>
              </a:r>
              <a:endParaRPr lang="de-DE" sz="2400" dirty="0" smtClean="0"/>
            </a:p>
          </p:txBody>
        </p:sp>
        <p:sp>
          <p:nvSpPr>
            <p:cNvPr id="35" name="Textfeld 34"/>
            <p:cNvSpPr txBox="1"/>
            <p:nvPr/>
          </p:nvSpPr>
          <p:spPr>
            <a:xfrm>
              <a:off x="6443301" y="5970835"/>
              <a:ext cx="7922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RAM</a:t>
              </a:r>
            </a:p>
          </p:txBody>
        </p:sp>
        <p:sp>
          <p:nvSpPr>
            <p:cNvPr id="19" name="Rechteck 18"/>
            <p:cNvSpPr/>
            <p:nvPr/>
          </p:nvSpPr>
          <p:spPr>
            <a:xfrm>
              <a:off x="8144040" y="5159557"/>
              <a:ext cx="12420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>
                  <a:solidFill>
                    <a:srgbClr val="FF0000"/>
                  </a:solidFill>
                </a:rPr>
                <a:t>TIM6_IRQn</a:t>
              </a:r>
              <a:endParaRPr lang="de-DE" dirty="0"/>
            </a:p>
          </p:txBody>
        </p:sp>
        <p:sp>
          <p:nvSpPr>
            <p:cNvPr id="36" name="Rechteck 35"/>
            <p:cNvSpPr/>
            <p:nvPr/>
          </p:nvSpPr>
          <p:spPr>
            <a:xfrm>
              <a:off x="8144040" y="5511026"/>
              <a:ext cx="12420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TIM7_IRQn</a:t>
              </a:r>
              <a:endParaRPr lang="de-DE" dirty="0"/>
            </a:p>
          </p:txBody>
        </p:sp>
        <p:sp>
          <p:nvSpPr>
            <p:cNvPr id="37" name="Rechteck 36"/>
            <p:cNvSpPr/>
            <p:nvPr/>
          </p:nvSpPr>
          <p:spPr>
            <a:xfrm>
              <a:off x="6426714" y="5215380"/>
              <a:ext cx="1489847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isrTIM6+1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38" name="Rechteck 37"/>
            <p:cNvSpPr/>
            <p:nvPr/>
          </p:nvSpPr>
          <p:spPr>
            <a:xfrm>
              <a:off x="6422340" y="5523588"/>
              <a:ext cx="1489847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isrTIM7+1</a:t>
              </a:r>
              <a:endParaRPr lang="de-DE" dirty="0">
                <a:solidFill>
                  <a:srgbClr val="FF0000"/>
                </a:solidFill>
              </a:endParaRPr>
            </a:p>
          </p:txBody>
        </p:sp>
      </p:grpSp>
      <p:sp>
        <p:nvSpPr>
          <p:cNvPr id="16" name="Rechteck 15"/>
          <p:cNvSpPr/>
          <p:nvPr/>
        </p:nvSpPr>
        <p:spPr>
          <a:xfrm>
            <a:off x="874708" y="4078268"/>
            <a:ext cx="24743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/>
              <a:t>startup_stm32l152retx.s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414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103"/>
    </mc:Choice>
    <mc:Fallback>
      <p:transition spd="slow" advTm="6810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hteck 36"/>
          <p:cNvSpPr/>
          <p:nvPr/>
        </p:nvSpPr>
        <p:spPr>
          <a:xfrm>
            <a:off x="6328058" y="3087156"/>
            <a:ext cx="3540265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//1. UIF </a:t>
            </a:r>
            <a:r>
              <a:rPr lang="de-DE" dirty="0">
                <a:solidFill>
                  <a:srgbClr val="FF0000"/>
                </a:solidFill>
              </a:rPr>
              <a:t>=0 (Update Interrupt </a:t>
            </a:r>
            <a:r>
              <a:rPr lang="de-DE" dirty="0" err="1">
                <a:solidFill>
                  <a:srgbClr val="FF0000"/>
                </a:solidFill>
              </a:rPr>
              <a:t>Flag</a:t>
            </a:r>
            <a:r>
              <a:rPr lang="de-DE" dirty="0">
                <a:solidFill>
                  <a:srgbClr val="FF0000"/>
                </a:solidFill>
              </a:rPr>
              <a:t>)</a:t>
            </a:r>
          </a:p>
          <a:p>
            <a:r>
              <a:rPr lang="de-DE" dirty="0">
                <a:solidFill>
                  <a:srgbClr val="FF0000"/>
                </a:solidFill>
              </a:rPr>
              <a:t>//UIF zurücksetzen auf </a:t>
            </a:r>
            <a:r>
              <a:rPr lang="de-DE" dirty="0" smtClean="0">
                <a:solidFill>
                  <a:srgbClr val="FF0000"/>
                </a:solidFill>
              </a:rPr>
              <a:t>Anfangswert</a:t>
            </a:r>
          </a:p>
          <a:p>
            <a:r>
              <a:rPr lang="de-DE" dirty="0" err="1" smtClean="0">
                <a:solidFill>
                  <a:srgbClr val="FF0000"/>
                </a:solidFill>
              </a:rPr>
              <a:t>mov</a:t>
            </a:r>
            <a:r>
              <a:rPr lang="de-DE" dirty="0">
                <a:solidFill>
                  <a:srgbClr val="FF0000"/>
                </a:solidFill>
              </a:rPr>
              <a:t>	R1,#0</a:t>
            </a:r>
          </a:p>
          <a:p>
            <a:r>
              <a:rPr lang="de-DE" dirty="0" err="1">
                <a:solidFill>
                  <a:srgbClr val="FF0000"/>
                </a:solidFill>
              </a:rPr>
              <a:t>str</a:t>
            </a:r>
            <a:r>
              <a:rPr lang="de-DE" dirty="0">
                <a:solidFill>
                  <a:srgbClr val="FF0000"/>
                </a:solidFill>
              </a:rPr>
              <a:t> 	R1,[R3,SR]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//</a:t>
            </a:r>
            <a:r>
              <a:rPr lang="de-DE" b="1" dirty="0">
                <a:solidFill>
                  <a:srgbClr val="FF0000"/>
                </a:solidFill>
              </a:rPr>
              <a:t>2. </a:t>
            </a:r>
            <a:r>
              <a:rPr lang="de-DE" b="1" dirty="0" err="1">
                <a:solidFill>
                  <a:srgbClr val="FF0000"/>
                </a:solidFill>
              </a:rPr>
              <a:t>Timerinterrupt</a:t>
            </a:r>
            <a:r>
              <a:rPr lang="de-DE" b="1" dirty="0">
                <a:solidFill>
                  <a:srgbClr val="FF0000"/>
                </a:solidFill>
              </a:rPr>
              <a:t> freigeben</a:t>
            </a:r>
          </a:p>
          <a:p>
            <a:r>
              <a:rPr lang="de-DE" b="1" dirty="0">
                <a:solidFill>
                  <a:srgbClr val="FF0000"/>
                </a:solidFill>
              </a:rPr>
              <a:t>movR1,#1</a:t>
            </a:r>
          </a:p>
          <a:p>
            <a:r>
              <a:rPr lang="de-DE" b="1" dirty="0" err="1">
                <a:solidFill>
                  <a:srgbClr val="FF0000"/>
                </a:solidFill>
              </a:rPr>
              <a:t>str</a:t>
            </a:r>
            <a:r>
              <a:rPr lang="de-DE" b="1" dirty="0">
                <a:solidFill>
                  <a:srgbClr val="FF0000"/>
                </a:solidFill>
              </a:rPr>
              <a:t> R1,[R3,DIER]</a:t>
            </a: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 TIM6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391304" y="2150329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</a:p>
        </p:txBody>
      </p:sp>
      <p:cxnSp>
        <p:nvCxnSpPr>
          <p:cNvPr id="20" name="Gerader Verbinder 19"/>
          <p:cNvCxnSpPr>
            <a:endCxn id="14" idx="1"/>
          </p:cNvCxnSpPr>
          <p:nvPr/>
        </p:nvCxnSpPr>
        <p:spPr>
          <a:xfrm flipH="1" flipV="1">
            <a:off x="6563906" y="2670382"/>
            <a:ext cx="270953" cy="2292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99809" y="4608428"/>
            <a:ext cx="4189938" cy="1968052"/>
          </a:xfrm>
          <a:prstGeom prst="wedgeRoundRectCallout">
            <a:avLst>
              <a:gd name="adj1" fmla="val 49839"/>
              <a:gd name="adj2" fmla="val -6506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Über die Tabelle weiß NVIC, welche ISR bei diesem speziellen Interrupt gestartet werden soll.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097294" y="3311779"/>
            <a:ext cx="1159903" cy="17071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3" name="Gerade Verbindung mit Pfeil 12"/>
          <p:cNvCxnSpPr/>
          <p:nvPr/>
        </p:nvCxnSpPr>
        <p:spPr>
          <a:xfrm>
            <a:off x="4963886" y="2611994"/>
            <a:ext cx="1852802" cy="2750670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hteck 37"/>
          <p:cNvSpPr/>
          <p:nvPr/>
        </p:nvSpPr>
        <p:spPr>
          <a:xfrm>
            <a:off x="903771" y="2196496"/>
            <a:ext cx="6096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dirty="0" smtClean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b="1" dirty="0" smtClean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RTC_Alarm_IRQHandler</a:t>
            </a:r>
            <a:endParaRPr lang="de-DE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de-DE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USB_FS_WKUP_IRQHandler</a:t>
            </a:r>
            <a:endParaRPr lang="de-DE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isrTIM6+1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//TIM6_IRQHandler</a:t>
            </a:r>
          </a:p>
          <a:p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isrTIM7+1</a:t>
            </a:r>
            <a:r>
              <a:rPr lang="de-DE" b="1" dirty="0">
                <a:solidFill>
                  <a:srgbClr val="3F7F5F"/>
                </a:solidFill>
                <a:latin typeface="Consolas" panose="020B0609020204030204" pitchFamily="49" charset="0"/>
              </a:rPr>
              <a:t>//TIM7_IRQHandler</a:t>
            </a:r>
          </a:p>
          <a:p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0</a:t>
            </a:r>
          </a:p>
          <a:p>
            <a:r>
              <a:rPr lang="de-DE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de-DE" b="1" dirty="0">
                <a:solidFill>
                  <a:srgbClr val="7F0055"/>
                </a:solidFill>
                <a:latin typeface="Consolas" panose="020B0609020204030204" pitchFamily="49" charset="0"/>
              </a:rPr>
              <a:t>.</a:t>
            </a:r>
            <a:r>
              <a:rPr lang="de-DE" b="1" dirty="0" err="1">
                <a:solidFill>
                  <a:srgbClr val="7F0055"/>
                </a:solidFill>
                <a:latin typeface="Consolas" panose="020B0609020204030204" pitchFamily="49" charset="0"/>
              </a:rPr>
              <a:t>word</a:t>
            </a:r>
            <a:r>
              <a:rPr lang="de-DE" b="1" dirty="0">
                <a:solidFill>
                  <a:srgbClr val="000000"/>
                </a:solidFill>
                <a:latin typeface="Consolas" panose="020B0609020204030204" pitchFamily="49" charset="0"/>
              </a:rPr>
              <a:t> TIM5_IRQHandler</a:t>
            </a:r>
            <a:endParaRPr lang="de-DE" dirty="0"/>
          </a:p>
        </p:txBody>
      </p:sp>
      <p:grpSp>
        <p:nvGrpSpPr>
          <p:cNvPr id="39" name="Gruppieren 38"/>
          <p:cNvGrpSpPr/>
          <p:nvPr/>
        </p:nvGrpSpPr>
        <p:grpSpPr>
          <a:xfrm>
            <a:off x="5951725" y="3655564"/>
            <a:ext cx="4377979" cy="2889653"/>
            <a:chOff x="5951725" y="3655564"/>
            <a:chExt cx="4377979" cy="2889653"/>
          </a:xfrm>
        </p:grpSpPr>
        <p:sp>
          <p:nvSpPr>
            <p:cNvPr id="40" name="Rechteck 39"/>
            <p:cNvSpPr/>
            <p:nvPr/>
          </p:nvSpPr>
          <p:spPr>
            <a:xfrm>
              <a:off x="6328058" y="4010486"/>
              <a:ext cx="349102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/>
                <a:t>TIM6-&gt;DIER=1;           </a:t>
              </a:r>
              <a:endParaRPr lang="de-DE" dirty="0" smtClean="0"/>
            </a:p>
            <a:p>
              <a:r>
                <a:rPr lang="de-DE" dirty="0" smtClean="0"/>
                <a:t>//</a:t>
              </a:r>
              <a:r>
                <a:rPr lang="de-DE" dirty="0"/>
                <a:t>UIE = 1 (Update Interrupt </a:t>
              </a:r>
              <a:r>
                <a:rPr lang="de-DE" dirty="0" err="1"/>
                <a:t>Enable</a:t>
              </a:r>
              <a:r>
                <a:rPr lang="de-DE" dirty="0"/>
                <a:t>)</a:t>
              </a:r>
            </a:p>
          </p:txBody>
        </p:sp>
        <p:sp>
          <p:nvSpPr>
            <p:cNvPr id="41" name="Rechteck 40"/>
            <p:cNvSpPr/>
            <p:nvPr/>
          </p:nvSpPr>
          <p:spPr>
            <a:xfrm>
              <a:off x="5951725" y="3655564"/>
              <a:ext cx="4377979" cy="2889653"/>
            </a:xfrm>
            <a:prstGeom prst="rect">
              <a:avLst/>
            </a:prstGeom>
            <a:solidFill>
              <a:schemeClr val="bg1"/>
            </a:solidFill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  <p:grpSp>
          <p:nvGrpSpPr>
            <p:cNvPr id="42" name="Gruppieren 41"/>
            <p:cNvGrpSpPr/>
            <p:nvPr/>
          </p:nvGrpSpPr>
          <p:grpSpPr>
            <a:xfrm>
              <a:off x="6426714" y="4572642"/>
              <a:ext cx="1489847" cy="1285476"/>
              <a:chOff x="2298032" y="4692316"/>
              <a:chExt cx="1082842" cy="1285476"/>
            </a:xfrm>
          </p:grpSpPr>
          <p:sp>
            <p:nvSpPr>
              <p:cNvPr id="51" name="Rechteck 50"/>
              <p:cNvSpPr/>
              <p:nvPr/>
            </p:nvSpPr>
            <p:spPr>
              <a:xfrm>
                <a:off x="2298032" y="4692316"/>
                <a:ext cx="1082842" cy="32485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2" name="Rechteck 51"/>
              <p:cNvSpPr/>
              <p:nvPr/>
            </p:nvSpPr>
            <p:spPr>
              <a:xfrm>
                <a:off x="2298032" y="5010202"/>
                <a:ext cx="1082842" cy="32485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53" name="Rechteck 52"/>
              <p:cNvSpPr/>
              <p:nvPr/>
            </p:nvSpPr>
            <p:spPr>
              <a:xfrm>
                <a:off x="2298032" y="5652940"/>
                <a:ext cx="1082842" cy="324852"/>
              </a:xfrm>
              <a:prstGeom prst="rect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 dirty="0">
                  <a:solidFill>
                    <a:srgbClr val="FF0000"/>
                  </a:solidFill>
                </a:endParaRPr>
              </a:p>
            </p:txBody>
          </p:sp>
        </p:grpSp>
        <p:cxnSp>
          <p:nvCxnSpPr>
            <p:cNvPr id="43" name="Gerader Verbinder 42"/>
            <p:cNvCxnSpPr/>
            <p:nvPr/>
          </p:nvCxnSpPr>
          <p:spPr>
            <a:xfrm>
              <a:off x="6422339" y="3932077"/>
              <a:ext cx="0" cy="248204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Gerader Verbinder 43"/>
            <p:cNvCxnSpPr/>
            <p:nvPr/>
          </p:nvCxnSpPr>
          <p:spPr>
            <a:xfrm>
              <a:off x="7916561" y="3918534"/>
              <a:ext cx="0" cy="2482045"/>
            </a:xfrm>
            <a:prstGeom prst="line">
              <a:avLst/>
            </a:prstGeom>
            <a:ln w="254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feld 44"/>
            <p:cNvSpPr txBox="1"/>
            <p:nvPr/>
          </p:nvSpPr>
          <p:spPr>
            <a:xfrm>
              <a:off x="6450474" y="3749831"/>
              <a:ext cx="1099404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Vektor-</a:t>
              </a:r>
            </a:p>
            <a:p>
              <a:r>
                <a:rPr lang="de-DE" sz="2400" dirty="0" err="1" smtClean="0"/>
                <a:t>tabelle</a:t>
              </a:r>
              <a:endParaRPr lang="de-DE" sz="2400" dirty="0" smtClean="0"/>
            </a:p>
          </p:txBody>
        </p:sp>
        <p:sp>
          <p:nvSpPr>
            <p:cNvPr id="46" name="Textfeld 45"/>
            <p:cNvSpPr txBox="1"/>
            <p:nvPr/>
          </p:nvSpPr>
          <p:spPr>
            <a:xfrm>
              <a:off x="6443301" y="5970835"/>
              <a:ext cx="7922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400" dirty="0" smtClean="0"/>
                <a:t>RAM</a:t>
              </a:r>
            </a:p>
          </p:txBody>
        </p:sp>
        <p:sp>
          <p:nvSpPr>
            <p:cNvPr id="47" name="Rechteck 46"/>
            <p:cNvSpPr/>
            <p:nvPr/>
          </p:nvSpPr>
          <p:spPr>
            <a:xfrm>
              <a:off x="8144040" y="5159557"/>
              <a:ext cx="12420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>
                  <a:solidFill>
                    <a:srgbClr val="FF0000"/>
                  </a:solidFill>
                </a:rPr>
                <a:t>TIM6_IRQn</a:t>
              </a:r>
              <a:endParaRPr lang="de-DE" dirty="0"/>
            </a:p>
          </p:txBody>
        </p:sp>
        <p:sp>
          <p:nvSpPr>
            <p:cNvPr id="48" name="Rechteck 47"/>
            <p:cNvSpPr/>
            <p:nvPr/>
          </p:nvSpPr>
          <p:spPr>
            <a:xfrm>
              <a:off x="8144040" y="5511026"/>
              <a:ext cx="124200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de-DE" dirty="0" smtClean="0">
                  <a:solidFill>
                    <a:srgbClr val="FF0000"/>
                  </a:solidFill>
                </a:rPr>
                <a:t>TIM7_IRQn</a:t>
              </a:r>
              <a:endParaRPr lang="de-DE" dirty="0"/>
            </a:p>
          </p:txBody>
        </p:sp>
        <p:sp>
          <p:nvSpPr>
            <p:cNvPr id="49" name="Rechteck 48"/>
            <p:cNvSpPr/>
            <p:nvPr/>
          </p:nvSpPr>
          <p:spPr>
            <a:xfrm>
              <a:off x="6426714" y="5215380"/>
              <a:ext cx="1489847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isrTIM6+1</a:t>
              </a:r>
              <a:endParaRPr lang="de-DE" dirty="0">
                <a:solidFill>
                  <a:srgbClr val="FF0000"/>
                </a:solidFill>
              </a:endParaRPr>
            </a:p>
          </p:txBody>
        </p:sp>
        <p:sp>
          <p:nvSpPr>
            <p:cNvPr id="50" name="Rechteck 49"/>
            <p:cNvSpPr/>
            <p:nvPr/>
          </p:nvSpPr>
          <p:spPr>
            <a:xfrm>
              <a:off x="6422340" y="5523588"/>
              <a:ext cx="1489847" cy="324852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de-DE" dirty="0" smtClean="0">
                  <a:solidFill>
                    <a:srgbClr val="FF0000"/>
                  </a:solidFill>
                </a:rPr>
                <a:t>isrTIM7+1</a:t>
              </a:r>
              <a:endParaRPr lang="de-DE" dirty="0">
                <a:solidFill>
                  <a:srgbClr val="FF0000"/>
                </a:solidFill>
              </a:endParaRPr>
            </a:p>
          </p:txBody>
        </p:sp>
      </p:grp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2257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836"/>
    </mc:Choice>
    <mc:Fallback>
      <p:transition spd="slow" advTm="683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 TIM6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391304" y="2150329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>
                <a:solidFill>
                  <a:srgbClr val="FF0000"/>
                </a:solidFill>
              </a:rPr>
              <a:t>0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</a:p>
        </p:txBody>
      </p:sp>
      <p:cxnSp>
        <p:nvCxnSpPr>
          <p:cNvPr id="20" name="Gerader Verbinder 19"/>
          <p:cNvCxnSpPr>
            <a:endCxn id="14" idx="1"/>
          </p:cNvCxnSpPr>
          <p:nvPr/>
        </p:nvCxnSpPr>
        <p:spPr>
          <a:xfrm flipH="1" flipV="1">
            <a:off x="6563906" y="2670382"/>
            <a:ext cx="270953" cy="2292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800504" y="4231422"/>
            <a:ext cx="4189938" cy="1023866"/>
          </a:xfrm>
          <a:prstGeom prst="wedgeRoundRectCallout">
            <a:avLst>
              <a:gd name="adj1" fmla="val 33804"/>
              <a:gd name="adj2" fmla="val -11786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Interruptfreigabe</a:t>
            </a: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im NVIC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72163" y="229785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hteck 8"/>
          <p:cNvSpPr/>
          <p:nvPr/>
        </p:nvSpPr>
        <p:spPr>
          <a:xfrm>
            <a:off x="995810" y="2150329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>
                <a:solidFill>
                  <a:srgbClr val="FF0000"/>
                </a:solidFill>
                <a:latin typeface="Consolas" panose="020B0609020204030204" pitchFamily="49" charset="0"/>
              </a:rPr>
              <a:t> r4,=</a:t>
            </a:r>
            <a:r>
              <a:rPr lang="de-DE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nvic</a:t>
            </a:r>
            <a:endParaRPr lang="de-DE" b="1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r>
              <a:rPr lang="de-DE" b="1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ldr</a:t>
            </a:r>
            <a:r>
              <a:rPr lang="de-DE" b="1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de-DE" b="1" dirty="0">
                <a:solidFill>
                  <a:srgbClr val="FF0000"/>
                </a:solidFill>
                <a:latin typeface="Consolas" panose="020B0609020204030204" pitchFamily="49" charset="0"/>
              </a:rPr>
              <a:t>r1,=0xFFFFFFFF</a:t>
            </a:r>
          </a:p>
          <a:p>
            <a:r>
              <a:rPr lang="de-DE" b="1" dirty="0" err="1" smtClean="0">
                <a:solidFill>
                  <a:srgbClr val="FF0000"/>
                </a:solidFill>
                <a:latin typeface="Consolas" panose="020B0609020204030204" pitchFamily="49" charset="0"/>
              </a:rPr>
              <a:t>str</a:t>
            </a:r>
            <a:r>
              <a:rPr lang="de-DE" b="1" dirty="0" smtClean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de-DE" b="1" dirty="0">
                <a:solidFill>
                  <a:srgbClr val="FF0000"/>
                </a:solidFill>
                <a:latin typeface="Consolas" panose="020B0609020204030204" pitchFamily="49" charset="0"/>
              </a:rPr>
              <a:t>r1,[r4,isrEnableReg0]</a:t>
            </a:r>
          </a:p>
          <a:p>
            <a:r>
              <a:rPr lang="de-DE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str</a:t>
            </a:r>
            <a:r>
              <a:rPr lang="de-DE" b="1" dirty="0">
                <a:solidFill>
                  <a:srgbClr val="FF0000"/>
                </a:solidFill>
                <a:latin typeface="Consolas" panose="020B0609020204030204" pitchFamily="49" charset="0"/>
              </a:rPr>
              <a:t> r1,[r4,isrEnableReg1]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25" name="Rechteck 24"/>
          <p:cNvSpPr/>
          <p:nvPr/>
        </p:nvSpPr>
        <p:spPr>
          <a:xfrm>
            <a:off x="6328058" y="3087156"/>
            <a:ext cx="3540265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//1. UIF </a:t>
            </a:r>
            <a:r>
              <a:rPr lang="de-DE" dirty="0">
                <a:solidFill>
                  <a:srgbClr val="FF0000"/>
                </a:solidFill>
              </a:rPr>
              <a:t>=0 (Update Interrupt </a:t>
            </a:r>
            <a:r>
              <a:rPr lang="de-DE" dirty="0" err="1">
                <a:solidFill>
                  <a:srgbClr val="FF0000"/>
                </a:solidFill>
              </a:rPr>
              <a:t>Flag</a:t>
            </a:r>
            <a:r>
              <a:rPr lang="de-DE" dirty="0">
                <a:solidFill>
                  <a:srgbClr val="FF0000"/>
                </a:solidFill>
              </a:rPr>
              <a:t>)</a:t>
            </a:r>
          </a:p>
          <a:p>
            <a:r>
              <a:rPr lang="de-DE" dirty="0">
                <a:solidFill>
                  <a:srgbClr val="FF0000"/>
                </a:solidFill>
              </a:rPr>
              <a:t>//UIF zurücksetzen auf </a:t>
            </a:r>
            <a:r>
              <a:rPr lang="de-DE" dirty="0" smtClean="0">
                <a:solidFill>
                  <a:srgbClr val="FF0000"/>
                </a:solidFill>
              </a:rPr>
              <a:t>Anfangswert</a:t>
            </a:r>
          </a:p>
          <a:p>
            <a:r>
              <a:rPr lang="de-DE" dirty="0" err="1" smtClean="0">
                <a:solidFill>
                  <a:srgbClr val="FF0000"/>
                </a:solidFill>
              </a:rPr>
              <a:t>mov</a:t>
            </a:r>
            <a:r>
              <a:rPr lang="de-DE" dirty="0">
                <a:solidFill>
                  <a:srgbClr val="FF0000"/>
                </a:solidFill>
              </a:rPr>
              <a:t>	R1,#0</a:t>
            </a:r>
          </a:p>
          <a:p>
            <a:r>
              <a:rPr lang="de-DE" dirty="0" err="1">
                <a:solidFill>
                  <a:srgbClr val="FF0000"/>
                </a:solidFill>
              </a:rPr>
              <a:t>str</a:t>
            </a:r>
            <a:r>
              <a:rPr lang="de-DE" dirty="0">
                <a:solidFill>
                  <a:srgbClr val="FF0000"/>
                </a:solidFill>
              </a:rPr>
              <a:t> 	R1,[R3,SR]</a:t>
            </a:r>
          </a:p>
          <a:p>
            <a:r>
              <a:rPr lang="de-DE" dirty="0" smtClean="0">
                <a:solidFill>
                  <a:srgbClr val="FF0000"/>
                </a:solidFill>
              </a:rPr>
              <a:t>//</a:t>
            </a:r>
            <a:r>
              <a:rPr lang="de-DE" dirty="0">
                <a:solidFill>
                  <a:srgbClr val="FF0000"/>
                </a:solidFill>
              </a:rPr>
              <a:t>2. </a:t>
            </a:r>
            <a:r>
              <a:rPr lang="de-DE" dirty="0" err="1">
                <a:solidFill>
                  <a:srgbClr val="FF0000"/>
                </a:solidFill>
              </a:rPr>
              <a:t>Timerinterrupt</a:t>
            </a:r>
            <a:r>
              <a:rPr lang="de-DE" dirty="0">
                <a:solidFill>
                  <a:srgbClr val="FF0000"/>
                </a:solidFill>
              </a:rPr>
              <a:t> freigeben</a:t>
            </a:r>
          </a:p>
          <a:p>
            <a:r>
              <a:rPr lang="de-DE" dirty="0">
                <a:solidFill>
                  <a:srgbClr val="FF0000"/>
                </a:solidFill>
              </a:rPr>
              <a:t>movR1,#1</a:t>
            </a:r>
          </a:p>
          <a:p>
            <a:r>
              <a:rPr lang="de-DE" dirty="0" err="1">
                <a:solidFill>
                  <a:srgbClr val="FF0000"/>
                </a:solidFill>
              </a:rPr>
              <a:t>str</a:t>
            </a:r>
            <a:r>
              <a:rPr lang="de-DE" dirty="0">
                <a:solidFill>
                  <a:srgbClr val="FF0000"/>
                </a:solidFill>
              </a:rPr>
              <a:t> R1,[R3,DIER]</a:t>
            </a: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0380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1887"/>
    </mc:Choice>
    <mc:Fallback>
      <p:transition spd="slow" advTm="318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 TIM6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391304" y="2150329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</a:p>
        </p:txBody>
      </p:sp>
      <p:cxnSp>
        <p:nvCxnSpPr>
          <p:cNvPr id="20" name="Gerader Verbinder 19"/>
          <p:cNvCxnSpPr>
            <a:endCxn id="14" idx="1"/>
          </p:cNvCxnSpPr>
          <p:nvPr/>
        </p:nvCxnSpPr>
        <p:spPr>
          <a:xfrm flipH="1" flipV="1">
            <a:off x="6563906" y="2670382"/>
            <a:ext cx="270953" cy="2292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1305620" y="4806405"/>
            <a:ext cx="4189938" cy="1023866"/>
          </a:xfrm>
          <a:prstGeom prst="wedgeRoundRectCallout">
            <a:avLst>
              <a:gd name="adj1" fmla="val 33804"/>
              <a:gd name="adj2" fmla="val -11786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In der Interrupt Service Routine (ISR)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4272163" y="2297854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hteck 8"/>
          <p:cNvSpPr/>
          <p:nvPr/>
        </p:nvSpPr>
        <p:spPr>
          <a:xfrm>
            <a:off x="6328058" y="3077163"/>
            <a:ext cx="4153829" cy="31393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srgbClr val="FF0000"/>
                </a:solidFill>
              </a:rPr>
              <a:t>//4. ISR schreiben (</a:t>
            </a:r>
            <a:r>
              <a:rPr lang="de-DE" dirty="0" err="1">
                <a:solidFill>
                  <a:srgbClr val="FF0000"/>
                </a:solidFill>
              </a:rPr>
              <a:t>Timerauswahl</a:t>
            </a:r>
            <a:r>
              <a:rPr lang="de-DE" dirty="0">
                <a:solidFill>
                  <a:srgbClr val="FF0000"/>
                </a:solidFill>
              </a:rPr>
              <a:t> in R3)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.global isrTIM6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.global isrTIM7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.global isrTIM2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isrTIM2: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isrTIM6</a:t>
            </a:r>
            <a:r>
              <a:rPr lang="de-DE" b="1" dirty="0">
                <a:solidFill>
                  <a:srgbClr val="FF0000"/>
                </a:solidFill>
              </a:rPr>
              <a:t>:</a:t>
            </a:r>
          </a:p>
          <a:p>
            <a:r>
              <a:rPr lang="de-DE" b="1" dirty="0">
                <a:solidFill>
                  <a:srgbClr val="FF0000"/>
                </a:solidFill>
              </a:rPr>
              <a:t>isrTIM7:</a:t>
            </a:r>
          </a:p>
          <a:p>
            <a:r>
              <a:rPr lang="de-DE" sz="2400" dirty="0" err="1">
                <a:solidFill>
                  <a:srgbClr val="FF0000"/>
                </a:solidFill>
              </a:rPr>
              <a:t>mov</a:t>
            </a:r>
            <a:r>
              <a:rPr lang="de-DE" sz="2400" dirty="0">
                <a:solidFill>
                  <a:srgbClr val="FF0000"/>
                </a:solidFill>
              </a:rPr>
              <a:t> R2,#</a:t>
            </a:r>
            <a:r>
              <a:rPr lang="de-DE" sz="2400" b="1" dirty="0">
                <a:solidFill>
                  <a:schemeClr val="accent6">
                    <a:lumMod val="50000"/>
                  </a:schemeClr>
                </a:solidFill>
              </a:rPr>
              <a:t>0</a:t>
            </a:r>
            <a:r>
              <a:rPr lang="de-DE" sz="2400" dirty="0">
                <a:solidFill>
                  <a:srgbClr val="FF0000"/>
                </a:solidFill>
              </a:rPr>
              <a:t>//5. UIF zurücksetzen</a:t>
            </a:r>
          </a:p>
          <a:p>
            <a:r>
              <a:rPr lang="de-DE" sz="2400" dirty="0" err="1">
                <a:solidFill>
                  <a:srgbClr val="FF0000"/>
                </a:solidFill>
              </a:rPr>
              <a:t>str</a:t>
            </a:r>
            <a:r>
              <a:rPr lang="de-DE" sz="2400" dirty="0">
                <a:solidFill>
                  <a:srgbClr val="FF0000"/>
                </a:solidFill>
              </a:rPr>
              <a:t> R2,[R3,SR</a:t>
            </a:r>
            <a:r>
              <a:rPr lang="de-DE" sz="2400" dirty="0" smtClean="0">
                <a:solidFill>
                  <a:srgbClr val="FF0000"/>
                </a:solidFill>
              </a:rPr>
              <a:t>] …</a:t>
            </a:r>
            <a:endParaRPr lang="de-DE" sz="2400" dirty="0">
              <a:solidFill>
                <a:srgbClr val="FF0000"/>
              </a:solidFill>
            </a:endParaRPr>
          </a:p>
          <a:p>
            <a:endParaRPr lang="de-DE" sz="2400" dirty="0"/>
          </a:p>
        </p:txBody>
      </p:sp>
      <p:sp>
        <p:nvSpPr>
          <p:cNvPr id="4" name="Pfeil nach links 3"/>
          <p:cNvSpPr/>
          <p:nvPr/>
        </p:nvSpPr>
        <p:spPr>
          <a:xfrm>
            <a:off x="7897906" y="2458230"/>
            <a:ext cx="708212" cy="482194"/>
          </a:xfrm>
          <a:prstGeom prst="leftArrow">
            <a:avLst/>
          </a:prstGeom>
          <a:noFill/>
          <a:ln w="317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b="1" dirty="0">
                <a:solidFill>
                  <a:schemeClr val="accent6">
                    <a:lumMod val="50000"/>
                  </a:schemeClr>
                </a:solidFill>
              </a:rPr>
              <a:t>0</a:t>
            </a: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6328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64261"/>
    </mc:Choice>
    <mc:Fallback>
      <p:transition spd="slow" advTm="642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15" name="Gruppieren 14"/>
          <p:cNvGrpSpPr/>
          <p:nvPr/>
        </p:nvGrpSpPr>
        <p:grpSpPr>
          <a:xfrm>
            <a:off x="849749" y="1332362"/>
            <a:ext cx="5228695" cy="4549179"/>
            <a:chOff x="440675" y="1861751"/>
            <a:chExt cx="3076882" cy="4549179"/>
          </a:xfrm>
        </p:grpSpPr>
        <p:sp>
          <p:nvSpPr>
            <p:cNvPr id="8" name="Rechteck 7"/>
            <p:cNvSpPr/>
            <p:nvPr/>
          </p:nvSpPr>
          <p:spPr>
            <a:xfrm>
              <a:off x="440675" y="1861751"/>
              <a:ext cx="2710149" cy="4549179"/>
            </a:xfrm>
            <a:prstGeom prst="rect">
              <a:avLst/>
            </a:prstGeom>
            <a:noFill/>
            <a:ln w="4762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t"/>
            <a:lstStyle/>
            <a:p>
              <a:pPr algn="ctr"/>
              <a:r>
                <a:rPr lang="de-DE" sz="2400" dirty="0" smtClean="0">
                  <a:solidFill>
                    <a:srgbClr val="FF0000"/>
                  </a:solidFill>
                </a:rPr>
                <a:t>NVIC</a:t>
              </a:r>
            </a:p>
            <a:p>
              <a:pPr algn="ctr"/>
              <a:r>
                <a:rPr lang="de-DE" sz="2400" dirty="0" err="1" smtClean="0">
                  <a:solidFill>
                    <a:srgbClr val="FF0000"/>
                  </a:solidFill>
                </a:rPr>
                <a:t>Nested</a:t>
              </a:r>
              <a:r>
                <a:rPr lang="de-DE" sz="2400" dirty="0" smtClean="0">
                  <a:solidFill>
                    <a:srgbClr val="FF0000"/>
                  </a:solidFill>
                </a:rPr>
                <a:t> </a:t>
              </a:r>
              <a:r>
                <a:rPr lang="de-DE" sz="2400" dirty="0" err="1" smtClean="0">
                  <a:solidFill>
                    <a:srgbClr val="FF0000"/>
                  </a:solidFill>
                </a:rPr>
                <a:t>Vector</a:t>
              </a:r>
              <a:r>
                <a:rPr lang="de-DE" sz="2400" dirty="0" smtClean="0">
                  <a:solidFill>
                    <a:srgbClr val="FF0000"/>
                  </a:solidFill>
                </a:rPr>
                <a:t> Interrupt Controller</a:t>
              </a:r>
              <a:endParaRPr lang="de-DE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10" name="Gerader Verbinder 9"/>
            <p:cNvCxnSpPr/>
            <p:nvPr/>
          </p:nvCxnSpPr>
          <p:spPr>
            <a:xfrm flipH="1">
              <a:off x="3150824" y="3220923"/>
              <a:ext cx="366733" cy="0"/>
            </a:xfrm>
            <a:prstGeom prst="line">
              <a:avLst/>
            </a:prstGeom>
            <a:ln w="317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Rechteck 17"/>
          <p:cNvSpPr/>
          <p:nvPr/>
        </p:nvSpPr>
        <p:spPr>
          <a:xfrm>
            <a:off x="6098904" y="1281092"/>
            <a:ext cx="4605488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Timer TIM6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22" name="Gerader Verbinder 21"/>
          <p:cNvCxnSpPr/>
          <p:nvPr/>
        </p:nvCxnSpPr>
        <p:spPr>
          <a:xfrm flipH="1" flipV="1">
            <a:off x="6098905" y="2691534"/>
            <a:ext cx="458306" cy="354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r Verbinder 23"/>
          <p:cNvCxnSpPr/>
          <p:nvPr/>
        </p:nvCxnSpPr>
        <p:spPr>
          <a:xfrm flipH="1">
            <a:off x="6834859" y="2691534"/>
            <a:ext cx="347994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Ellipse 13"/>
          <p:cNvSpPr/>
          <p:nvPr/>
        </p:nvSpPr>
        <p:spPr>
          <a:xfrm>
            <a:off x="6557211" y="2663687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31" name="Ellipse 30"/>
          <p:cNvSpPr/>
          <p:nvPr/>
        </p:nvSpPr>
        <p:spPr>
          <a:xfrm>
            <a:off x="6816689" y="2663686"/>
            <a:ext cx="45719" cy="45719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6391304" y="2150329"/>
            <a:ext cx="609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UIE</a:t>
            </a:r>
          </a:p>
        </p:txBody>
      </p:sp>
      <p:sp>
        <p:nvSpPr>
          <p:cNvPr id="3" name="Rechteck 2"/>
          <p:cNvSpPr/>
          <p:nvPr/>
        </p:nvSpPr>
        <p:spPr>
          <a:xfrm>
            <a:off x="7182853" y="2381416"/>
            <a:ext cx="561717" cy="64405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>
                <a:solidFill>
                  <a:srgbClr val="FF0000"/>
                </a:solidFill>
              </a:rPr>
              <a:t>0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7144726" y="1996565"/>
            <a:ext cx="5998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400" dirty="0" smtClean="0"/>
              <a:t>UIF</a:t>
            </a:r>
          </a:p>
        </p:txBody>
      </p:sp>
      <p:cxnSp>
        <p:nvCxnSpPr>
          <p:cNvPr id="20" name="Gerader Verbinder 19"/>
          <p:cNvCxnSpPr>
            <a:endCxn id="14" idx="1"/>
          </p:cNvCxnSpPr>
          <p:nvPr/>
        </p:nvCxnSpPr>
        <p:spPr>
          <a:xfrm flipH="1" flipV="1">
            <a:off x="6563906" y="2670382"/>
            <a:ext cx="270953" cy="22922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Google Shape;56;p1"/>
          <p:cNvSpPr/>
          <p:nvPr/>
        </p:nvSpPr>
        <p:spPr>
          <a:xfrm>
            <a:off x="4721720" y="5543630"/>
            <a:ext cx="4189938" cy="1023866"/>
          </a:xfrm>
          <a:prstGeom prst="wedgeRoundRectCallout">
            <a:avLst>
              <a:gd name="adj1" fmla="val 47474"/>
              <a:gd name="adj2" fmla="val -9528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Z.B. LED blinken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3" name="Google Shape;365;g6fe11b7731_0_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9115596" y="3771033"/>
            <a:ext cx="1159903" cy="17071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Rechteck 8"/>
          <p:cNvSpPr/>
          <p:nvPr/>
        </p:nvSpPr>
        <p:spPr>
          <a:xfrm>
            <a:off x="6328058" y="3077163"/>
            <a:ext cx="2723823" cy="230832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sz="2400" dirty="0" smtClean="0"/>
              <a:t>//LED blinken</a:t>
            </a:r>
          </a:p>
          <a:p>
            <a:r>
              <a:rPr lang="de-DE" sz="2400" dirty="0" err="1" smtClean="0"/>
              <a:t>ldrb</a:t>
            </a:r>
            <a:r>
              <a:rPr lang="de-DE" sz="2400" dirty="0" smtClean="0"/>
              <a:t> 	R2</a:t>
            </a:r>
            <a:r>
              <a:rPr lang="de-DE" sz="2400" dirty="0"/>
              <a:t>,[R1,ODR</a:t>
            </a:r>
            <a:r>
              <a:rPr lang="de-DE" sz="2400" dirty="0" smtClean="0"/>
              <a:t>] </a:t>
            </a:r>
          </a:p>
          <a:p>
            <a:r>
              <a:rPr lang="de-DE" sz="2400" dirty="0" err="1" smtClean="0"/>
              <a:t>eor</a:t>
            </a:r>
            <a:r>
              <a:rPr lang="de-DE" sz="2400" dirty="0" smtClean="0"/>
              <a:t> 	R2,Bit1</a:t>
            </a:r>
            <a:endParaRPr lang="de-DE" sz="2400" dirty="0"/>
          </a:p>
          <a:p>
            <a:r>
              <a:rPr lang="de-DE" sz="2400" dirty="0" err="1"/>
              <a:t>strb</a:t>
            </a:r>
            <a:r>
              <a:rPr lang="de-DE" sz="2400" dirty="0"/>
              <a:t> </a:t>
            </a:r>
            <a:r>
              <a:rPr lang="de-DE" sz="2400" dirty="0" smtClean="0"/>
              <a:t>	R2</a:t>
            </a:r>
            <a:r>
              <a:rPr lang="de-DE" sz="2400" dirty="0"/>
              <a:t>,[R1,ODR</a:t>
            </a:r>
            <a:r>
              <a:rPr lang="de-DE" sz="2400" dirty="0" smtClean="0"/>
              <a:t>]</a:t>
            </a:r>
          </a:p>
          <a:p>
            <a:r>
              <a:rPr lang="de-DE" sz="2400" dirty="0" err="1" smtClean="0"/>
              <a:t>bx</a:t>
            </a:r>
            <a:r>
              <a:rPr lang="de-DE" sz="2400" dirty="0" smtClean="0"/>
              <a:t> 	</a:t>
            </a:r>
            <a:r>
              <a:rPr lang="de-DE" sz="2400" dirty="0" err="1" smtClean="0"/>
              <a:t>lr</a:t>
            </a:r>
            <a:endParaRPr lang="de-DE" sz="2400" dirty="0"/>
          </a:p>
          <a:p>
            <a:endParaRPr lang="de-DE" sz="2400" dirty="0">
              <a:solidFill>
                <a:srgbClr val="FF0000"/>
              </a:solidFill>
            </a:endParaRPr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9781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506"/>
    </mc:Choice>
    <mc:Fallback>
      <p:transition spd="slow" advTm="335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/>
                    <a:t>Q D</a:t>
                  </a:r>
                  <a:endParaRPr lang="de-DE" dirty="0"/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49999</a:t>
                  </a: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CMP</a:t>
                  </a:r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412792" y="2606771"/>
                  <a:ext cx="831853" cy="55313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40658" h="162232">
                      <a:moveTo>
                        <a:pt x="840658" y="162232"/>
                      </a:moveTo>
                      <a:lnTo>
                        <a:pt x="405581" y="1622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98486" y="1655415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UIE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4 oder 5</a:t>
                  </a:r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2529762" y="5264614"/>
            <a:ext cx="3168000" cy="864300"/>
          </a:xfrm>
          <a:prstGeom prst="wedgeRoundRectCallout">
            <a:avLst>
              <a:gd name="adj1" fmla="val 62482"/>
              <a:gd name="adj2" fmla="val -2670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Takt aus dem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Prescaler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18811" y="4563012"/>
            <a:ext cx="1258875" cy="177460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Audio 8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7775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037"/>
    </mc:Choice>
    <mc:Fallback>
      <p:transition spd="slow" advTm="240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CMP</a:t>
                  </a:r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422688" y="2606771"/>
                  <a:ext cx="821957" cy="55313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40658" h="162232">
                      <a:moveTo>
                        <a:pt x="840658" y="162232"/>
                      </a:moveTo>
                      <a:lnTo>
                        <a:pt x="405581" y="1622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98486" y="1655415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UIE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4 oder 5</a:t>
                  </a:r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2529762" y="5264614"/>
            <a:ext cx="3168000" cy="864300"/>
          </a:xfrm>
          <a:prstGeom prst="wedgeRoundRectCallout">
            <a:avLst>
              <a:gd name="adj1" fmla="val 62482"/>
              <a:gd name="adj2" fmla="val -2670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Takt aus dem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Prescaler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018811" y="4563012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406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598"/>
    </mc:Choice>
    <mc:Fallback>
      <p:transition spd="slow" advTm="259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CMP</a:t>
                  </a:r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422688" y="2606771"/>
                  <a:ext cx="821957" cy="55313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40658" h="162232">
                      <a:moveTo>
                        <a:pt x="840658" y="162232"/>
                      </a:moveTo>
                      <a:lnTo>
                        <a:pt x="405581" y="1622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98486" y="1655415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UIE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4 oder 5</a:t>
                  </a:r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4117808" y="5276094"/>
            <a:ext cx="3168000" cy="864300"/>
          </a:xfrm>
          <a:prstGeom prst="wedgeRoundRectCallout">
            <a:avLst>
              <a:gd name="adj1" fmla="val 62482"/>
              <a:gd name="adj2" fmla="val -26709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Counter erreicht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Zählwert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50000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766586" y="4732324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7000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550"/>
    </mc:Choice>
    <mc:Fallback>
      <p:transition spd="slow" advTm="35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CMP</a:t>
                  </a:r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422688" y="2606771"/>
                  <a:ext cx="821957" cy="55313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40658" h="162232">
                      <a:moveTo>
                        <a:pt x="840658" y="162232"/>
                      </a:moveTo>
                      <a:lnTo>
                        <a:pt x="405581" y="1622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98486" y="1655415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UIE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4 oder 5</a:t>
                  </a:r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1377108" y="879045"/>
            <a:ext cx="5280269" cy="864300"/>
          </a:xfrm>
          <a:prstGeom prst="wedgeRoundRectCallout">
            <a:avLst>
              <a:gd name="adj1" fmla="val 60395"/>
              <a:gd name="adj2" fmla="val 9438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gleiche Wert steht im 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Autoreloadregister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: 50000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894317" y="2000257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196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322"/>
    </mc:Choice>
    <mc:Fallback>
      <p:transition spd="slow" advTm="33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CMP</a:t>
                  </a:r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422688" y="2606771"/>
                  <a:ext cx="821957" cy="55313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40658" h="162232">
                      <a:moveTo>
                        <a:pt x="840658" y="162232"/>
                      </a:moveTo>
                      <a:lnTo>
                        <a:pt x="405581" y="1622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98486" y="1655415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UIE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4 oder 5</a:t>
                  </a:r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1377108" y="879045"/>
            <a:ext cx="5280269" cy="864300"/>
          </a:xfrm>
          <a:prstGeom prst="wedgeRoundRectCallout">
            <a:avLst>
              <a:gd name="adj1" fmla="val 48920"/>
              <a:gd name="adj2" fmla="val 187433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Vergleicherausgang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 wird 1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102087" y="3168996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3" name="Textfeld 72"/>
          <p:cNvSpPr txBox="1"/>
          <p:nvPr/>
        </p:nvSpPr>
        <p:spPr>
          <a:xfrm>
            <a:off x="7439482" y="3272083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4744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441"/>
    </mc:Choice>
    <mc:Fallback>
      <p:transition spd="slow" advTm="244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520259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0</a:t>
                  </a: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CMP</a:t>
                  </a:r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422688" y="2606771"/>
                  <a:ext cx="821957" cy="55313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40658" h="162232">
                      <a:moveTo>
                        <a:pt x="840658" y="162232"/>
                      </a:moveTo>
                      <a:lnTo>
                        <a:pt x="405581" y="1622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98486" y="1655415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UIE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4 oder 5</a:t>
                  </a:r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1531596" y="5546291"/>
            <a:ext cx="5280269" cy="864300"/>
          </a:xfrm>
          <a:prstGeom prst="wedgeRoundRectCallout">
            <a:avLst>
              <a:gd name="adj1" fmla="val 54971"/>
              <a:gd name="adj2" fmla="val -27985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Der Counter wird auf Null zurückgesetzt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02641" y="4765043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3" name="Textfeld 72"/>
          <p:cNvSpPr txBox="1"/>
          <p:nvPr/>
        </p:nvSpPr>
        <p:spPr>
          <a:xfrm>
            <a:off x="7439482" y="3272083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6996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663"/>
    </mc:Choice>
    <mc:Fallback>
      <p:transition spd="slow" advTm="26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20086" y="179692"/>
            <a:ext cx="5112916" cy="442826"/>
          </a:xfrm>
        </p:spPr>
        <p:txBody>
          <a:bodyPr>
            <a:noAutofit/>
          </a:bodyPr>
          <a:lstStyle/>
          <a:p>
            <a:r>
              <a:rPr lang="de-DE" sz="3600" dirty="0" smtClean="0"/>
              <a:t>Timer und Interrupt</a:t>
            </a:r>
            <a:endParaRPr lang="de-DE" sz="3600" dirty="0"/>
          </a:p>
        </p:txBody>
      </p:sp>
      <p:pic>
        <p:nvPicPr>
          <p:cNvPr id="11" name="Grafik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84" t="16585" r="35350" b="17936"/>
          <a:stretch/>
        </p:blipFill>
        <p:spPr>
          <a:xfrm rot="1502908">
            <a:off x="11023831" y="119267"/>
            <a:ext cx="867238" cy="1320680"/>
          </a:xfrm>
          <a:prstGeom prst="rect">
            <a:avLst/>
          </a:prstGeom>
        </p:spPr>
      </p:pic>
      <p:grpSp>
        <p:nvGrpSpPr>
          <p:cNvPr id="6" name="Gruppieren 5"/>
          <p:cNvGrpSpPr/>
          <p:nvPr/>
        </p:nvGrpSpPr>
        <p:grpSpPr>
          <a:xfrm>
            <a:off x="3517557" y="1861751"/>
            <a:ext cx="7603524" cy="4549179"/>
            <a:chOff x="3517557" y="1861751"/>
            <a:chExt cx="7603524" cy="4549179"/>
          </a:xfrm>
        </p:grpSpPr>
        <p:grpSp>
          <p:nvGrpSpPr>
            <p:cNvPr id="4" name="Gruppieren 3"/>
            <p:cNvGrpSpPr/>
            <p:nvPr/>
          </p:nvGrpSpPr>
          <p:grpSpPr>
            <a:xfrm>
              <a:off x="3520637" y="2166551"/>
              <a:ext cx="7359719" cy="4244379"/>
              <a:chOff x="3520637" y="2166551"/>
              <a:chExt cx="7359719" cy="4244379"/>
            </a:xfrm>
          </p:grpSpPr>
          <p:sp>
            <p:nvSpPr>
              <p:cNvPr id="89" name="Textfeld 88"/>
              <p:cNvSpPr txBox="1"/>
              <p:nvPr/>
            </p:nvSpPr>
            <p:spPr>
              <a:xfrm>
                <a:off x="7155665" y="5764599"/>
                <a:ext cx="162736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dirty="0" smtClean="0"/>
                  <a:t>CEN =</a:t>
                </a:r>
              </a:p>
              <a:p>
                <a:r>
                  <a:rPr lang="de-DE" dirty="0" err="1" smtClean="0"/>
                  <a:t>TIMx</a:t>
                </a:r>
                <a:r>
                  <a:rPr lang="de-DE" dirty="0" smtClean="0"/>
                  <a:t>-&gt;CR1 Bit0</a:t>
                </a:r>
              </a:p>
            </p:txBody>
          </p:sp>
          <p:grpSp>
            <p:nvGrpSpPr>
              <p:cNvPr id="3" name="Gruppieren 2"/>
              <p:cNvGrpSpPr/>
              <p:nvPr/>
            </p:nvGrpSpPr>
            <p:grpSpPr>
              <a:xfrm>
                <a:off x="3520637" y="2166551"/>
                <a:ext cx="7359719" cy="3703307"/>
                <a:chOff x="-376053" y="1389413"/>
                <a:chExt cx="11256410" cy="4480445"/>
              </a:xfrm>
            </p:grpSpPr>
            <p:sp>
              <p:nvSpPr>
                <p:cNvPr id="7" name="Rechteck 6"/>
                <p:cNvSpPr/>
                <p:nvPr/>
              </p:nvSpPr>
              <p:spPr>
                <a:xfrm>
                  <a:off x="6697683" y="1389413"/>
                  <a:ext cx="4182674" cy="71251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1" name="Rechteck 50"/>
                <p:cNvSpPr/>
                <p:nvPr/>
              </p:nvSpPr>
              <p:spPr>
                <a:xfrm>
                  <a:off x="6697683" y="4522520"/>
                  <a:ext cx="4182674" cy="1272638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4" name="Rechteck 53"/>
                <p:cNvSpPr/>
                <p:nvPr/>
              </p:nvSpPr>
              <p:spPr>
                <a:xfrm>
                  <a:off x="6339444" y="2503714"/>
                  <a:ext cx="1486395" cy="1626920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5" name="Rechteck 54"/>
                <p:cNvSpPr/>
                <p:nvPr/>
              </p:nvSpPr>
              <p:spPr>
                <a:xfrm>
                  <a:off x="4011880" y="2387474"/>
                  <a:ext cx="690749" cy="1179089"/>
                </a:xfrm>
                <a:prstGeom prst="rect">
                  <a:avLst/>
                </a:pr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6" name="Rechteck 55"/>
                <p:cNvSpPr/>
                <p:nvPr/>
              </p:nvSpPr>
              <p:spPr>
                <a:xfrm>
                  <a:off x="2968830" y="4902530"/>
                  <a:ext cx="2371099" cy="712519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5" name="Freihandform 34"/>
                <p:cNvSpPr/>
                <p:nvPr/>
              </p:nvSpPr>
              <p:spPr>
                <a:xfrm>
                  <a:off x="7813964" y="2090057"/>
                  <a:ext cx="855023" cy="843148"/>
                </a:xfrm>
                <a:custGeom>
                  <a:avLst/>
                  <a:gdLst>
                    <a:gd name="connsiteX0" fmla="*/ 855023 w 855023"/>
                    <a:gd name="connsiteY0" fmla="*/ 0 h 843148"/>
                    <a:gd name="connsiteX1" fmla="*/ 855023 w 855023"/>
                    <a:gd name="connsiteY1" fmla="*/ 831273 h 843148"/>
                    <a:gd name="connsiteX2" fmla="*/ 0 w 855023"/>
                    <a:gd name="connsiteY2" fmla="*/ 843148 h 843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55023" h="843148">
                      <a:moveTo>
                        <a:pt x="855023" y="0"/>
                      </a:moveTo>
                      <a:lnTo>
                        <a:pt x="855023" y="831273"/>
                      </a:lnTo>
                      <a:lnTo>
                        <a:pt x="0" y="843148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36" name="Freihandform 35"/>
                <p:cNvSpPr/>
                <p:nvPr/>
              </p:nvSpPr>
              <p:spPr>
                <a:xfrm>
                  <a:off x="7837714" y="3871356"/>
                  <a:ext cx="831273" cy="653143"/>
                </a:xfrm>
                <a:custGeom>
                  <a:avLst/>
                  <a:gdLst>
                    <a:gd name="connsiteX0" fmla="*/ 831273 w 831273"/>
                    <a:gd name="connsiteY0" fmla="*/ 653143 h 653143"/>
                    <a:gd name="connsiteX1" fmla="*/ 831273 w 831273"/>
                    <a:gd name="connsiteY1" fmla="*/ 0 h 653143"/>
                    <a:gd name="connsiteX2" fmla="*/ 0 w 831273"/>
                    <a:gd name="connsiteY2" fmla="*/ 11875 h 65314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31273" h="653143">
                      <a:moveTo>
                        <a:pt x="831273" y="653143"/>
                      </a:moveTo>
                      <a:lnTo>
                        <a:pt x="831273" y="0"/>
                      </a:ln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7" name="Freihandform 56"/>
                <p:cNvSpPr/>
                <p:nvPr/>
              </p:nvSpPr>
              <p:spPr>
                <a:xfrm>
                  <a:off x="4726379" y="3241964"/>
                  <a:ext cx="1603169" cy="11875"/>
                </a:xfrm>
                <a:custGeom>
                  <a:avLst/>
                  <a:gdLst>
                    <a:gd name="connsiteX0" fmla="*/ 1603169 w 1603169"/>
                    <a:gd name="connsiteY0" fmla="*/ 0 h 11875"/>
                    <a:gd name="connsiteX1" fmla="*/ 0 w 1603169"/>
                    <a:gd name="connsiteY1" fmla="*/ 11875 h 11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603169" h="11875">
                      <a:moveTo>
                        <a:pt x="1603169" y="0"/>
                      </a:moveTo>
                      <a:lnTo>
                        <a:pt x="0" y="118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8" name="Freihandform 57"/>
                <p:cNvSpPr/>
                <p:nvPr/>
              </p:nvSpPr>
              <p:spPr>
                <a:xfrm>
                  <a:off x="5961413" y="3241964"/>
                  <a:ext cx="724395" cy="1579418"/>
                </a:xfrm>
                <a:custGeom>
                  <a:avLst/>
                  <a:gdLst>
                    <a:gd name="connsiteX0" fmla="*/ 724395 w 724395"/>
                    <a:gd name="connsiteY0" fmla="*/ 1567542 h 1579418"/>
                    <a:gd name="connsiteX1" fmla="*/ 0 w 724395"/>
                    <a:gd name="connsiteY1" fmla="*/ 1579418 h 1579418"/>
                    <a:gd name="connsiteX2" fmla="*/ 0 w 724395"/>
                    <a:gd name="connsiteY2" fmla="*/ 0 h 15794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24395" h="1579418">
                      <a:moveTo>
                        <a:pt x="724395" y="1567542"/>
                      </a:moveTo>
                      <a:lnTo>
                        <a:pt x="0" y="157941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59" name="Freihandform 58"/>
                <p:cNvSpPr/>
                <p:nvPr/>
              </p:nvSpPr>
              <p:spPr>
                <a:xfrm>
                  <a:off x="5355771" y="5237018"/>
                  <a:ext cx="1318161" cy="11876"/>
                </a:xfrm>
                <a:custGeom>
                  <a:avLst/>
                  <a:gdLst>
                    <a:gd name="connsiteX0" fmla="*/ 1318161 w 1318161"/>
                    <a:gd name="connsiteY0" fmla="*/ 0 h 11876"/>
                    <a:gd name="connsiteX1" fmla="*/ 0 w 1318161"/>
                    <a:gd name="connsiteY1" fmla="*/ 11876 h 11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18161" h="11876">
                      <a:moveTo>
                        <a:pt x="1318161" y="0"/>
                      </a:moveTo>
                      <a:lnTo>
                        <a:pt x="0" y="11876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0" name="Freihandform 59"/>
                <p:cNvSpPr/>
                <p:nvPr/>
              </p:nvSpPr>
              <p:spPr>
                <a:xfrm>
                  <a:off x="6710516" y="5161935"/>
                  <a:ext cx="199103" cy="140110"/>
                </a:xfrm>
                <a:custGeom>
                  <a:avLst/>
                  <a:gdLst>
                    <a:gd name="connsiteX0" fmla="*/ 14749 w 199103"/>
                    <a:gd name="connsiteY0" fmla="*/ 140110 h 140110"/>
                    <a:gd name="connsiteX1" fmla="*/ 199103 w 199103"/>
                    <a:gd name="connsiteY1" fmla="*/ 66368 h 140110"/>
                    <a:gd name="connsiteX2" fmla="*/ 0 w 199103"/>
                    <a:gd name="connsiteY2" fmla="*/ 0 h 14011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9103" h="140110">
                      <a:moveTo>
                        <a:pt x="14749" y="140110"/>
                      </a:moveTo>
                      <a:lnTo>
                        <a:pt x="199103" y="66368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1" name="Freihandform 60"/>
                <p:cNvSpPr/>
                <p:nvPr/>
              </p:nvSpPr>
              <p:spPr>
                <a:xfrm>
                  <a:off x="5965723" y="5508523"/>
                  <a:ext cx="744793" cy="265471"/>
                </a:xfrm>
                <a:custGeom>
                  <a:avLst/>
                  <a:gdLst>
                    <a:gd name="connsiteX0" fmla="*/ 0 w 744793"/>
                    <a:gd name="connsiteY0" fmla="*/ 265471 h 265471"/>
                    <a:gd name="connsiteX1" fmla="*/ 0 w 744793"/>
                    <a:gd name="connsiteY1" fmla="*/ 0 h 265471"/>
                    <a:gd name="connsiteX2" fmla="*/ 744793 w 744793"/>
                    <a:gd name="connsiteY2" fmla="*/ 0 h 265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744793" h="265471">
                      <a:moveTo>
                        <a:pt x="0" y="265471"/>
                      </a:moveTo>
                      <a:lnTo>
                        <a:pt x="0" y="0"/>
                      </a:lnTo>
                      <a:lnTo>
                        <a:pt x="744793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4" name="Freihandform 63"/>
                <p:cNvSpPr/>
                <p:nvPr/>
              </p:nvSpPr>
              <p:spPr>
                <a:xfrm>
                  <a:off x="4579374" y="3170903"/>
                  <a:ext cx="125361" cy="162232"/>
                </a:xfrm>
                <a:custGeom>
                  <a:avLst/>
                  <a:gdLst>
                    <a:gd name="connsiteX0" fmla="*/ 125361 w 125361"/>
                    <a:gd name="connsiteY0" fmla="*/ 162232 h 162232"/>
                    <a:gd name="connsiteX1" fmla="*/ 0 w 125361"/>
                    <a:gd name="connsiteY1" fmla="*/ 81116 h 162232"/>
                    <a:gd name="connsiteX2" fmla="*/ 125361 w 125361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25361" h="162232">
                      <a:moveTo>
                        <a:pt x="125361" y="162232"/>
                      </a:moveTo>
                      <a:lnTo>
                        <a:pt x="0" y="81116"/>
                      </a:lnTo>
                      <a:lnTo>
                        <a:pt x="125361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5" name="Freihandform 64"/>
                <p:cNvSpPr/>
                <p:nvPr/>
              </p:nvSpPr>
              <p:spPr>
                <a:xfrm>
                  <a:off x="3215148" y="2654710"/>
                  <a:ext cx="781665" cy="0"/>
                </a:xfrm>
                <a:custGeom>
                  <a:avLst/>
                  <a:gdLst>
                    <a:gd name="connsiteX0" fmla="*/ 781665 w 781665"/>
                    <a:gd name="connsiteY0" fmla="*/ 0 h 0"/>
                    <a:gd name="connsiteX1" fmla="*/ 0 w 78166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781665">
                      <a:moveTo>
                        <a:pt x="78166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6" name="Freihandform 65"/>
                <p:cNvSpPr/>
                <p:nvPr/>
              </p:nvSpPr>
              <p:spPr>
                <a:xfrm>
                  <a:off x="2971800" y="5176684"/>
                  <a:ext cx="191729" cy="154858"/>
                </a:xfrm>
                <a:custGeom>
                  <a:avLst/>
                  <a:gdLst>
                    <a:gd name="connsiteX0" fmla="*/ 0 w 191729"/>
                    <a:gd name="connsiteY0" fmla="*/ 0 h 154858"/>
                    <a:gd name="connsiteX1" fmla="*/ 191729 w 191729"/>
                    <a:gd name="connsiteY1" fmla="*/ 88490 h 154858"/>
                    <a:gd name="connsiteX2" fmla="*/ 7374 w 191729"/>
                    <a:gd name="connsiteY2" fmla="*/ 154858 h 1548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91729" h="154858">
                      <a:moveTo>
                        <a:pt x="0" y="0"/>
                      </a:moveTo>
                      <a:lnTo>
                        <a:pt x="191729" y="88490"/>
                      </a:lnTo>
                      <a:lnTo>
                        <a:pt x="7374" y="154858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7" name="Freihandform 66"/>
                <p:cNvSpPr/>
                <p:nvPr/>
              </p:nvSpPr>
              <p:spPr>
                <a:xfrm>
                  <a:off x="1644445" y="5257800"/>
                  <a:ext cx="1327355" cy="0"/>
                </a:xfrm>
                <a:custGeom>
                  <a:avLst/>
                  <a:gdLst>
                    <a:gd name="connsiteX0" fmla="*/ 1327355 w 1327355"/>
                    <a:gd name="connsiteY0" fmla="*/ 0 h 0"/>
                    <a:gd name="connsiteX1" fmla="*/ 0 w 1327355"/>
                    <a:gd name="connsiteY1" fmla="*/ 0 h 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327355">
                      <a:moveTo>
                        <a:pt x="1327355" y="0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8" name="Freihandform 67"/>
                <p:cNvSpPr/>
                <p:nvPr/>
              </p:nvSpPr>
              <p:spPr>
                <a:xfrm>
                  <a:off x="1150374" y="5147187"/>
                  <a:ext cx="494071" cy="103239"/>
                </a:xfrm>
                <a:custGeom>
                  <a:avLst/>
                  <a:gdLst>
                    <a:gd name="connsiteX0" fmla="*/ 494071 w 494071"/>
                    <a:gd name="connsiteY0" fmla="*/ 0 h 103239"/>
                    <a:gd name="connsiteX1" fmla="*/ 265471 w 494071"/>
                    <a:gd name="connsiteY1" fmla="*/ 103239 h 103239"/>
                    <a:gd name="connsiteX2" fmla="*/ 0 w 494071"/>
                    <a:gd name="connsiteY2" fmla="*/ 103239 h 1032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94071" h="103239">
                      <a:moveTo>
                        <a:pt x="494071" y="0"/>
                      </a:moveTo>
                      <a:lnTo>
                        <a:pt x="265471" y="103239"/>
                      </a:lnTo>
                      <a:lnTo>
                        <a:pt x="0" y="10323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69" name="Rechteck 68"/>
                <p:cNvSpPr/>
                <p:nvPr/>
              </p:nvSpPr>
              <p:spPr>
                <a:xfrm>
                  <a:off x="110613" y="4522520"/>
                  <a:ext cx="1046643" cy="1347338"/>
                </a:xfrm>
                <a:prstGeom prst="rect">
                  <a:avLst/>
                </a:pr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1" name="Freihandform 70"/>
                <p:cNvSpPr/>
                <p:nvPr/>
              </p:nvSpPr>
              <p:spPr>
                <a:xfrm>
                  <a:off x="228600" y="4881716"/>
                  <a:ext cx="833284" cy="280219"/>
                </a:xfrm>
                <a:custGeom>
                  <a:avLst/>
                  <a:gdLst>
                    <a:gd name="connsiteX0" fmla="*/ 0 w 833284"/>
                    <a:gd name="connsiteY0" fmla="*/ 280219 h 280219"/>
                    <a:gd name="connsiteX1" fmla="*/ 206477 w 833284"/>
                    <a:gd name="connsiteY1" fmla="*/ 280219 h 280219"/>
                    <a:gd name="connsiteX2" fmla="*/ 206477 w 833284"/>
                    <a:gd name="connsiteY2" fmla="*/ 7374 h 280219"/>
                    <a:gd name="connsiteX3" fmla="*/ 567813 w 833284"/>
                    <a:gd name="connsiteY3" fmla="*/ 0 h 280219"/>
                    <a:gd name="connsiteX4" fmla="*/ 575187 w 833284"/>
                    <a:gd name="connsiteY4" fmla="*/ 272845 h 280219"/>
                    <a:gd name="connsiteX5" fmla="*/ 833284 w 833284"/>
                    <a:gd name="connsiteY5" fmla="*/ 272845 h 2802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833284" h="280219">
                      <a:moveTo>
                        <a:pt x="0" y="280219"/>
                      </a:moveTo>
                      <a:lnTo>
                        <a:pt x="206477" y="280219"/>
                      </a:lnTo>
                      <a:lnTo>
                        <a:pt x="206477" y="7374"/>
                      </a:lnTo>
                      <a:lnTo>
                        <a:pt x="567813" y="0"/>
                      </a:lnTo>
                      <a:lnTo>
                        <a:pt x="575187" y="272845"/>
                      </a:lnTo>
                      <a:lnTo>
                        <a:pt x="833284" y="272845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72" name="Textfeld 71"/>
                <p:cNvSpPr txBox="1"/>
                <p:nvPr/>
              </p:nvSpPr>
              <p:spPr>
                <a:xfrm>
                  <a:off x="3970091" y="2454064"/>
                  <a:ext cx="906073" cy="44683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Q D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79" name="Freihandform 78"/>
                <p:cNvSpPr/>
                <p:nvPr/>
              </p:nvSpPr>
              <p:spPr>
                <a:xfrm>
                  <a:off x="4719484" y="2684206"/>
                  <a:ext cx="317090" cy="7375"/>
                </a:xfrm>
                <a:custGeom>
                  <a:avLst/>
                  <a:gdLst>
                    <a:gd name="connsiteX0" fmla="*/ 317090 w 317090"/>
                    <a:gd name="connsiteY0" fmla="*/ 0 h 7375"/>
                    <a:gd name="connsiteX1" fmla="*/ 0 w 317090"/>
                    <a:gd name="connsiteY1" fmla="*/ 7375 h 73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17090" h="7375">
                      <a:moveTo>
                        <a:pt x="317090" y="0"/>
                      </a:moveTo>
                      <a:lnTo>
                        <a:pt x="0" y="7375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0" name="Textfeld 79"/>
                <p:cNvSpPr txBox="1"/>
                <p:nvPr/>
              </p:nvSpPr>
              <p:spPr>
                <a:xfrm>
                  <a:off x="4998675" y="2407816"/>
                  <a:ext cx="461417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>
                      <a:solidFill>
                        <a:srgbClr val="FF0000"/>
                      </a:solidFill>
                    </a:rPr>
                    <a:t>1</a:t>
                  </a:r>
                  <a:endParaRPr lang="de-DE" dirty="0">
                    <a:solidFill>
                      <a:srgbClr val="FF0000"/>
                    </a:solidFill>
                  </a:endParaRPr>
                </a:p>
              </p:txBody>
            </p:sp>
            <p:sp>
              <p:nvSpPr>
                <p:cNvPr id="81" name="Freihandform 80"/>
                <p:cNvSpPr/>
                <p:nvPr/>
              </p:nvSpPr>
              <p:spPr>
                <a:xfrm>
                  <a:off x="8524568" y="2521974"/>
                  <a:ext cx="294967" cy="191729"/>
                </a:xfrm>
                <a:custGeom>
                  <a:avLst/>
                  <a:gdLst>
                    <a:gd name="connsiteX0" fmla="*/ 294967 w 294967"/>
                    <a:gd name="connsiteY0" fmla="*/ 0 h 191729"/>
                    <a:gd name="connsiteX1" fmla="*/ 0 w 294967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294967" h="191729">
                      <a:moveTo>
                        <a:pt x="294967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2" name="Freihandform 81"/>
                <p:cNvSpPr/>
                <p:nvPr/>
              </p:nvSpPr>
              <p:spPr>
                <a:xfrm>
                  <a:off x="8509819" y="3982065"/>
                  <a:ext cx="302342" cy="191729"/>
                </a:xfrm>
                <a:custGeom>
                  <a:avLst/>
                  <a:gdLst>
                    <a:gd name="connsiteX0" fmla="*/ 302342 w 302342"/>
                    <a:gd name="connsiteY0" fmla="*/ 0 h 191729"/>
                    <a:gd name="connsiteX1" fmla="*/ 0 w 302342"/>
                    <a:gd name="connsiteY1" fmla="*/ 191729 h 1917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302342" h="191729">
                      <a:moveTo>
                        <a:pt x="302342" y="0"/>
                      </a:moveTo>
                      <a:lnTo>
                        <a:pt x="0" y="191729"/>
                      </a:lnTo>
                    </a:path>
                  </a:pathLst>
                </a:custGeom>
                <a:noFill/>
                <a:ln w="254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83" name="Textfeld 82"/>
                <p:cNvSpPr txBox="1"/>
                <p:nvPr/>
              </p:nvSpPr>
              <p:spPr>
                <a:xfrm>
                  <a:off x="8819536" y="2291431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4" name="Textfeld 83"/>
                <p:cNvSpPr txBox="1"/>
                <p:nvPr/>
              </p:nvSpPr>
              <p:spPr>
                <a:xfrm>
                  <a:off x="8785465" y="3827524"/>
                  <a:ext cx="640392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16</a:t>
                  </a:r>
                </a:p>
              </p:txBody>
            </p:sp>
            <p:sp>
              <p:nvSpPr>
                <p:cNvPr id="85" name="Textfeld 84"/>
                <p:cNvSpPr txBox="1"/>
                <p:nvPr/>
              </p:nvSpPr>
              <p:spPr>
                <a:xfrm>
                  <a:off x="7988850" y="1454029"/>
                  <a:ext cx="1471530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50000</a:t>
                  </a:r>
                </a:p>
              </p:txBody>
            </p:sp>
            <p:sp>
              <p:nvSpPr>
                <p:cNvPr id="86" name="Textfeld 85"/>
                <p:cNvSpPr txBox="1"/>
                <p:nvPr/>
              </p:nvSpPr>
              <p:spPr>
                <a:xfrm>
                  <a:off x="7969877" y="4907050"/>
                  <a:ext cx="520259" cy="558545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sz="2400" dirty="0" smtClean="0">
                      <a:solidFill>
                        <a:srgbClr val="FF0000"/>
                      </a:solidFill>
                    </a:rPr>
                    <a:t>0</a:t>
                  </a:r>
                </a:p>
              </p:txBody>
            </p:sp>
            <p:sp>
              <p:nvSpPr>
                <p:cNvPr id="87" name="Textfeld 86"/>
                <p:cNvSpPr txBox="1"/>
                <p:nvPr/>
              </p:nvSpPr>
              <p:spPr>
                <a:xfrm>
                  <a:off x="6323610" y="3021186"/>
                  <a:ext cx="1519976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EQ  CMP</a:t>
                  </a:r>
                </a:p>
              </p:txBody>
            </p:sp>
            <p:sp>
              <p:nvSpPr>
                <p:cNvPr id="88" name="Textfeld 87"/>
                <p:cNvSpPr txBox="1"/>
                <p:nvPr/>
              </p:nvSpPr>
              <p:spPr>
                <a:xfrm>
                  <a:off x="3309970" y="5001157"/>
                  <a:ext cx="1873614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err="1" smtClean="0"/>
                    <a:t>TIMx</a:t>
                  </a:r>
                  <a:r>
                    <a:rPr lang="de-DE" dirty="0" err="1" smtClean="0">
                      <a:sym typeface="Wingdings" panose="05000000000000000000" pitchFamily="2" charset="2"/>
                    </a:rPr>
                    <a:t>PSC</a:t>
                  </a:r>
                  <a:endParaRPr lang="de-DE" dirty="0" smtClean="0"/>
                </a:p>
              </p:txBody>
            </p:sp>
            <p:sp>
              <p:nvSpPr>
                <p:cNvPr id="90" name="Textfeld 89"/>
                <p:cNvSpPr txBox="1"/>
                <p:nvPr/>
              </p:nvSpPr>
              <p:spPr>
                <a:xfrm>
                  <a:off x="3864478" y="1479763"/>
                  <a:ext cx="2283052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UIF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-&gt;SR Bit0</a:t>
                  </a:r>
                </a:p>
              </p:txBody>
            </p:sp>
            <p:sp>
              <p:nvSpPr>
                <p:cNvPr id="91" name="Freihandform 90"/>
                <p:cNvSpPr/>
                <p:nvPr/>
              </p:nvSpPr>
              <p:spPr>
                <a:xfrm>
                  <a:off x="2422688" y="2606771"/>
                  <a:ext cx="821957" cy="55313"/>
                </a:xfrm>
                <a:custGeom>
                  <a:avLst/>
                  <a:gdLst>
                    <a:gd name="connsiteX0" fmla="*/ 840658 w 840658"/>
                    <a:gd name="connsiteY0" fmla="*/ 162232 h 162232"/>
                    <a:gd name="connsiteX1" fmla="*/ 405581 w 840658"/>
                    <a:gd name="connsiteY1" fmla="*/ 162232 h 162232"/>
                    <a:gd name="connsiteX2" fmla="*/ 0 w 840658"/>
                    <a:gd name="connsiteY2" fmla="*/ 0 h 162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40658" h="162232">
                      <a:moveTo>
                        <a:pt x="840658" y="162232"/>
                      </a:moveTo>
                      <a:lnTo>
                        <a:pt x="405581" y="162232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2" name="Freihandform 91"/>
                <p:cNvSpPr/>
                <p:nvPr/>
              </p:nvSpPr>
              <p:spPr>
                <a:xfrm flipV="1">
                  <a:off x="-376053" y="2665045"/>
                  <a:ext cx="2788845" cy="7656"/>
                </a:xfrm>
                <a:custGeom>
                  <a:avLst/>
                  <a:gdLst>
                    <a:gd name="connsiteX0" fmla="*/ 0 w 796413"/>
                    <a:gd name="connsiteY0" fmla="*/ 0 h 7374"/>
                    <a:gd name="connsiteX1" fmla="*/ 796413 w 796413"/>
                    <a:gd name="connsiteY1" fmla="*/ 7374 h 7374"/>
                    <a:gd name="connsiteX0" fmla="*/ 0 w 10789"/>
                    <a:gd name="connsiteY0" fmla="*/ 2890 h 3658"/>
                    <a:gd name="connsiteX1" fmla="*/ 10789 w 10789"/>
                    <a:gd name="connsiteY1" fmla="*/ 769 h 3658"/>
                    <a:gd name="connsiteX0" fmla="*/ 0 w 10000"/>
                    <a:gd name="connsiteY0" fmla="*/ 9625 h 9625"/>
                    <a:gd name="connsiteX1" fmla="*/ 10000 w 10000"/>
                    <a:gd name="connsiteY1" fmla="*/ 3827 h 9625"/>
                    <a:gd name="connsiteX0" fmla="*/ 0 w 10000"/>
                    <a:gd name="connsiteY0" fmla="*/ 6028 h 6028"/>
                    <a:gd name="connsiteX1" fmla="*/ 10000 w 10000"/>
                    <a:gd name="connsiteY1" fmla="*/ 4 h 6028"/>
                    <a:gd name="connsiteX0" fmla="*/ 0 w 9983"/>
                    <a:gd name="connsiteY0" fmla="*/ 4300 h 4361"/>
                    <a:gd name="connsiteX1" fmla="*/ 9983 w 9983"/>
                    <a:gd name="connsiteY1" fmla="*/ 4361 h 4361"/>
                    <a:gd name="connsiteX0" fmla="*/ 0 w 10000"/>
                    <a:gd name="connsiteY0" fmla="*/ 12335 h 12336"/>
                    <a:gd name="connsiteX1" fmla="*/ 10000 w 10000"/>
                    <a:gd name="connsiteY1" fmla="*/ 4790 h 12336"/>
                    <a:gd name="connsiteX0" fmla="*/ 0 w 10034"/>
                    <a:gd name="connsiteY0" fmla="*/ 8690 h 13954"/>
                    <a:gd name="connsiteX1" fmla="*/ 10034 w 10034"/>
                    <a:gd name="connsiteY1" fmla="*/ 13954 h 13954"/>
                    <a:gd name="connsiteX0" fmla="*/ 0 w 8808"/>
                    <a:gd name="connsiteY0" fmla="*/ 5878 h 31637"/>
                    <a:gd name="connsiteX1" fmla="*/ 8808 w 8808"/>
                    <a:gd name="connsiteY1" fmla="*/ 31636 h 31637"/>
                    <a:gd name="connsiteX0" fmla="*/ 0 w 10000"/>
                    <a:gd name="connsiteY0" fmla="*/ 0 h 8142"/>
                    <a:gd name="connsiteX1" fmla="*/ 10000 w 10000"/>
                    <a:gd name="connsiteY1" fmla="*/ 8142 h 8142"/>
                    <a:gd name="connsiteX0" fmla="*/ 0 w 11450"/>
                    <a:gd name="connsiteY0" fmla="*/ 0 h 2044"/>
                    <a:gd name="connsiteX1" fmla="*/ 11450 w 11450"/>
                    <a:gd name="connsiteY1" fmla="*/ 2044 h 20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</a:cxnLst>
                  <a:rect l="l" t="t" r="r" b="b"/>
                  <a:pathLst>
                    <a:path w="11450" h="2044">
                      <a:moveTo>
                        <a:pt x="0" y="0"/>
                      </a:moveTo>
                      <a:cubicBezTo>
                        <a:pt x="13110" y="2324"/>
                        <a:pt x="7627" y="1988"/>
                        <a:pt x="11450" y="2044"/>
                      </a:cubicBezTo>
                    </a:path>
                  </a:pathLst>
                </a:custGeom>
                <a:noFill/>
                <a:ln w="25400">
                  <a:solidFill>
                    <a:srgbClr val="FF000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93" name="Textfeld 92"/>
                <p:cNvSpPr txBox="1"/>
                <p:nvPr/>
              </p:nvSpPr>
              <p:spPr>
                <a:xfrm>
                  <a:off x="1198486" y="1655415"/>
                  <a:ext cx="2599327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UIE =</a:t>
                  </a:r>
                </a:p>
                <a:p>
                  <a:r>
                    <a:rPr lang="de-DE" dirty="0" err="1" smtClean="0"/>
                    <a:t>TIMx</a:t>
                  </a:r>
                  <a:r>
                    <a:rPr lang="de-DE" dirty="0" smtClean="0"/>
                    <a:t>-&gt;DIER Bit0</a:t>
                  </a:r>
                </a:p>
              </p:txBody>
            </p:sp>
            <p:sp>
              <p:nvSpPr>
                <p:cNvPr id="94" name="Textfeld 93"/>
                <p:cNvSpPr txBox="1"/>
                <p:nvPr/>
              </p:nvSpPr>
              <p:spPr>
                <a:xfrm>
                  <a:off x="31385" y="5343699"/>
                  <a:ext cx="1302360" cy="446836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 smtClean="0"/>
                    <a:t>32MHz</a:t>
                  </a:r>
                </a:p>
              </p:txBody>
            </p:sp>
            <p:sp>
              <p:nvSpPr>
                <p:cNvPr id="95" name="Textfeld 94"/>
                <p:cNvSpPr txBox="1"/>
                <p:nvPr/>
              </p:nvSpPr>
              <p:spPr>
                <a:xfrm>
                  <a:off x="1203202" y="4302751"/>
                  <a:ext cx="2478505" cy="7819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de-DE" dirty="0"/>
                    <a:t>RCC-&gt;</a:t>
                  </a:r>
                  <a:r>
                    <a:rPr lang="de-DE" dirty="0" smtClean="0"/>
                    <a:t>APB1ENR</a:t>
                  </a:r>
                </a:p>
                <a:p>
                  <a:r>
                    <a:rPr lang="de-DE" dirty="0" smtClean="0"/>
                    <a:t>Bit 4 oder 5</a:t>
                  </a:r>
                </a:p>
              </p:txBody>
            </p:sp>
            <p:grpSp>
              <p:nvGrpSpPr>
                <p:cNvPr id="100" name="Gruppieren 99"/>
                <p:cNvGrpSpPr/>
                <p:nvPr/>
              </p:nvGrpSpPr>
              <p:grpSpPr>
                <a:xfrm>
                  <a:off x="6667577" y="4575355"/>
                  <a:ext cx="1290425" cy="1158331"/>
                  <a:chOff x="6667577" y="4575355"/>
                  <a:chExt cx="1290425" cy="1158331"/>
                </a:xfrm>
              </p:grpSpPr>
              <p:sp>
                <p:nvSpPr>
                  <p:cNvPr id="98" name="Textfeld 97"/>
                  <p:cNvSpPr txBox="1"/>
                  <p:nvPr/>
                </p:nvSpPr>
                <p:spPr>
                  <a:xfrm>
                    <a:off x="6667577" y="4575355"/>
                    <a:ext cx="1192031" cy="4616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r>
                      <a:rPr lang="de-DE" dirty="0" err="1" smtClean="0"/>
                      <a:t>Reset</a:t>
                    </a:r>
                    <a:endParaRPr lang="de-DE" dirty="0" smtClean="0"/>
                  </a:p>
                </p:txBody>
              </p:sp>
              <p:sp>
                <p:nvSpPr>
                  <p:cNvPr id="99" name="Textfeld 98"/>
                  <p:cNvSpPr txBox="1"/>
                  <p:nvPr/>
                </p:nvSpPr>
                <p:spPr>
                  <a:xfrm>
                    <a:off x="6704676" y="5286850"/>
                    <a:ext cx="1253326" cy="446836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de-DE" dirty="0" err="1" smtClean="0"/>
                      <a:t>Enable</a:t>
                    </a:r>
                    <a:endParaRPr lang="de-DE" dirty="0" smtClean="0"/>
                  </a:p>
                </p:txBody>
              </p:sp>
            </p:grpSp>
          </p:grpSp>
        </p:grpSp>
        <p:sp>
          <p:nvSpPr>
            <p:cNvPr id="5" name="Rechteck 4"/>
            <p:cNvSpPr/>
            <p:nvPr/>
          </p:nvSpPr>
          <p:spPr>
            <a:xfrm>
              <a:off x="3517557" y="1861751"/>
              <a:ext cx="7603524" cy="4549179"/>
            </a:xfrm>
            <a:prstGeom prst="rect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 dirty="0"/>
            </a:p>
          </p:txBody>
        </p:sp>
      </p:grpSp>
      <p:sp>
        <p:nvSpPr>
          <p:cNvPr id="8" name="Rechteck 7"/>
          <p:cNvSpPr/>
          <p:nvPr/>
        </p:nvSpPr>
        <p:spPr>
          <a:xfrm>
            <a:off x="440675" y="1861751"/>
            <a:ext cx="2710149" cy="4549179"/>
          </a:xfrm>
          <a:prstGeom prst="rect">
            <a:avLst/>
          </a:prstGeom>
          <a:noFill/>
          <a:ln w="476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400" dirty="0" smtClean="0">
                <a:solidFill>
                  <a:srgbClr val="FF0000"/>
                </a:solidFill>
              </a:rPr>
              <a:t>NVIC</a:t>
            </a:r>
          </a:p>
          <a:p>
            <a:pPr algn="ctr"/>
            <a:r>
              <a:rPr lang="de-DE" sz="2400" dirty="0" err="1" smtClean="0">
                <a:solidFill>
                  <a:srgbClr val="FF0000"/>
                </a:solidFill>
              </a:rPr>
              <a:t>Nested</a:t>
            </a:r>
            <a:r>
              <a:rPr lang="de-DE" sz="2400" dirty="0" smtClean="0">
                <a:solidFill>
                  <a:srgbClr val="FF0000"/>
                </a:solidFill>
              </a:rPr>
              <a:t> </a:t>
            </a:r>
            <a:r>
              <a:rPr lang="de-DE" sz="2400" dirty="0" err="1" smtClean="0">
                <a:solidFill>
                  <a:srgbClr val="FF0000"/>
                </a:solidFill>
              </a:rPr>
              <a:t>Vector</a:t>
            </a:r>
            <a:r>
              <a:rPr lang="de-DE" sz="2400" dirty="0" smtClean="0">
                <a:solidFill>
                  <a:srgbClr val="FF0000"/>
                </a:solidFill>
              </a:rPr>
              <a:t> Interrupt Controller</a:t>
            </a:r>
            <a:endParaRPr lang="de-DE" sz="2400" dirty="0">
              <a:solidFill>
                <a:srgbClr val="FF0000"/>
              </a:solidFill>
            </a:endParaRPr>
          </a:p>
        </p:txBody>
      </p:sp>
      <p:cxnSp>
        <p:nvCxnSpPr>
          <p:cNvPr id="10" name="Gerader Verbinder 9"/>
          <p:cNvCxnSpPr/>
          <p:nvPr/>
        </p:nvCxnSpPr>
        <p:spPr>
          <a:xfrm flipH="1">
            <a:off x="3150824" y="3220923"/>
            <a:ext cx="366733" cy="0"/>
          </a:xfrm>
          <a:prstGeom prst="line">
            <a:avLst/>
          </a:prstGeom>
          <a:ln w="317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ihandform 61"/>
          <p:cNvSpPr/>
          <p:nvPr/>
        </p:nvSpPr>
        <p:spPr>
          <a:xfrm>
            <a:off x="7352357" y="5062493"/>
            <a:ext cx="544822" cy="231615"/>
          </a:xfrm>
          <a:custGeom>
            <a:avLst/>
            <a:gdLst>
              <a:gd name="connsiteX0" fmla="*/ 0 w 833284"/>
              <a:gd name="connsiteY0" fmla="*/ 280219 h 280219"/>
              <a:gd name="connsiteX1" fmla="*/ 206477 w 833284"/>
              <a:gd name="connsiteY1" fmla="*/ 280219 h 280219"/>
              <a:gd name="connsiteX2" fmla="*/ 206477 w 833284"/>
              <a:gd name="connsiteY2" fmla="*/ 7374 h 280219"/>
              <a:gd name="connsiteX3" fmla="*/ 567813 w 833284"/>
              <a:gd name="connsiteY3" fmla="*/ 0 h 280219"/>
              <a:gd name="connsiteX4" fmla="*/ 575187 w 833284"/>
              <a:gd name="connsiteY4" fmla="*/ 272845 h 280219"/>
              <a:gd name="connsiteX5" fmla="*/ 833284 w 833284"/>
              <a:gd name="connsiteY5" fmla="*/ 272845 h 2802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833284" h="280219">
                <a:moveTo>
                  <a:pt x="0" y="280219"/>
                </a:moveTo>
                <a:lnTo>
                  <a:pt x="206477" y="280219"/>
                </a:lnTo>
                <a:lnTo>
                  <a:pt x="206477" y="7374"/>
                </a:lnTo>
                <a:lnTo>
                  <a:pt x="567813" y="0"/>
                </a:lnTo>
                <a:lnTo>
                  <a:pt x="575187" y="272845"/>
                </a:lnTo>
                <a:lnTo>
                  <a:pt x="833284" y="272845"/>
                </a:lnTo>
              </a:path>
            </a:pathLst>
          </a:custGeom>
          <a:noFill/>
          <a:ln w="349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0" name="Google Shape;56;p1"/>
          <p:cNvSpPr/>
          <p:nvPr/>
        </p:nvSpPr>
        <p:spPr>
          <a:xfrm>
            <a:off x="843920" y="930005"/>
            <a:ext cx="5280269" cy="864300"/>
          </a:xfrm>
          <a:prstGeom prst="wedgeRoundRectCallout">
            <a:avLst>
              <a:gd name="adj1" fmla="val 39531"/>
              <a:gd name="adj2" fmla="val 189982"/>
              <a:gd name="adj3" fmla="val 0"/>
            </a:avLst>
          </a:prstGeom>
          <a:solidFill>
            <a:srgbClr val="FFFF00"/>
          </a:solidFill>
          <a:ln w="9525" cap="flat" cmpd="sng">
            <a:solidFill>
              <a:srgbClr val="15815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Gleichzeitig wird das UIF Flipflop (Update-Interrupt-</a:t>
            </a:r>
            <a:r>
              <a:rPr lang="de-DE" sz="2400" b="0" i="0" u="none" strike="noStrike" cap="none" dirty="0" err="1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Flag</a:t>
            </a:r>
            <a:r>
              <a:rPr lang="de-DE" sz="2400" b="0" i="0" u="none" strike="noStrike" cap="none" dirty="0" smtClean="0">
                <a:solidFill>
                  <a:srgbClr val="0000FF"/>
                </a:solidFill>
                <a:latin typeface="Arial"/>
                <a:ea typeface="Arial"/>
                <a:cs typeface="Arial"/>
                <a:sym typeface="Arial"/>
              </a:rPr>
              <a:t>) auf 1 gesetzt</a:t>
            </a:r>
            <a:endParaRPr sz="2400" b="0" i="0" u="none" strike="noStrike" cap="none" dirty="0">
              <a:solidFill>
                <a:srgbClr val="0000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63" name="Google Shape;57;p1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099496" y="3113378"/>
            <a:ext cx="1258875" cy="177460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feld 8"/>
          <p:cNvSpPr txBox="1"/>
          <p:nvPr/>
        </p:nvSpPr>
        <p:spPr>
          <a:xfrm>
            <a:off x="3202010" y="2777478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3" name="Textfeld 72"/>
          <p:cNvSpPr txBox="1"/>
          <p:nvPr/>
        </p:nvSpPr>
        <p:spPr>
          <a:xfrm>
            <a:off x="7439482" y="3272083"/>
            <a:ext cx="391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400" dirty="0" smtClean="0">
                <a:solidFill>
                  <a:srgbClr val="FF0000"/>
                </a:solidFill>
              </a:rPr>
              <a:t>1</a:t>
            </a:r>
          </a:p>
        </p:txBody>
      </p:sp>
      <p:pic>
        <p:nvPicPr>
          <p:cNvPr id="12" name="Audio 1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34079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493"/>
    </mc:Choice>
    <mc:Fallback>
      <p:transition spd="slow" advTm="749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6|3.4|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4.5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  <a:ln w="25400">
          <a:solidFill>
            <a:schemeClr val="tx1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40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1298</Words>
  <Application>Microsoft Office PowerPoint</Application>
  <PresentationFormat>Breitbild</PresentationFormat>
  <Paragraphs>514</Paragraphs>
  <Slides>26</Slides>
  <Notes>0</Notes>
  <HiddenSlides>0</HiddenSlides>
  <MMClips>26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Consolas</vt:lpstr>
      <vt:lpstr>Wingdings</vt:lpstr>
      <vt:lpstr>Office Theme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  <vt:lpstr>Timer und Interrupt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Timer</dc:title>
  <dc:creator>Jörg Sturm</dc:creator>
  <cp:lastModifiedBy>Jörg Sturm</cp:lastModifiedBy>
  <cp:revision>41</cp:revision>
  <dcterms:created xsi:type="dcterms:W3CDTF">2020-04-14T15:29:24Z</dcterms:created>
  <dcterms:modified xsi:type="dcterms:W3CDTF">2021-02-08T17:10:25Z</dcterms:modified>
</cp:coreProperties>
</file>